
<file path=[Content_Types].xml><?xml version="1.0" encoding="utf-8"?>
<Types xmlns="http://schemas.openxmlformats.org/package/2006/content-types"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54" r:id="rId4"/>
  </p:sldMasterIdLst>
  <p:notesMasterIdLst>
    <p:notesMasterId r:id="rId26"/>
  </p:notesMasterIdLst>
  <p:handoutMasterIdLst>
    <p:handoutMasterId r:id="rId27"/>
  </p:handoutMasterIdLst>
  <p:sldIdLst>
    <p:sldId id="261" r:id="rId5"/>
    <p:sldId id="262" r:id="rId6"/>
    <p:sldId id="279" r:id="rId7"/>
    <p:sldId id="295" r:id="rId8"/>
    <p:sldId id="296" r:id="rId9"/>
    <p:sldId id="646" r:id="rId10"/>
    <p:sldId id="645" r:id="rId11"/>
    <p:sldId id="300" r:id="rId12"/>
    <p:sldId id="297" r:id="rId13"/>
    <p:sldId id="264" r:id="rId14"/>
    <p:sldId id="266" r:id="rId15"/>
    <p:sldId id="265" r:id="rId16"/>
    <p:sldId id="267" r:id="rId17"/>
    <p:sldId id="268" r:id="rId18"/>
    <p:sldId id="269" r:id="rId19"/>
    <p:sldId id="270" r:id="rId20"/>
    <p:sldId id="647" r:id="rId21"/>
    <p:sldId id="271" r:id="rId22"/>
    <p:sldId id="648" r:id="rId23"/>
    <p:sldId id="272" r:id="rId24"/>
    <p:sldId id="649" r:id="rId25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EEEEE"/>
    <a:srgbClr val="87175F"/>
    <a:srgbClr val="EEC621"/>
    <a:srgbClr val="E58C09"/>
    <a:srgbClr val="43467B"/>
    <a:srgbClr val="AEA422"/>
    <a:srgbClr val="F69E1D"/>
    <a:srgbClr val="E19E6B"/>
    <a:srgbClr val="75503A"/>
    <a:srgbClr val="DDB61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034" autoAdjust="0"/>
  </p:normalViewPr>
  <p:slideViewPr>
    <p:cSldViewPr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084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065800-75CD-4434-BB21-67DFBC85485C}" type="doc">
      <dgm:prSet loTypeId="urn:microsoft.com/office/officeart/2005/8/layout/arrow2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it-IT"/>
        </a:p>
      </dgm:t>
    </dgm:pt>
    <dgm:pt modelId="{2C7A1712-7CD7-4B2A-B193-03EAAFF2DB79}">
      <dgm:prSet phldrT="[Testo]" custT="1"/>
      <dgm:spPr>
        <a:solidFill>
          <a:schemeClr val="bg1"/>
        </a:solidFill>
        <a:ln w="28575">
          <a:solidFill>
            <a:schemeClr val="accent6">
              <a:lumMod val="50000"/>
            </a:schemeClr>
          </a:solidFill>
        </a:ln>
      </dgm:spPr>
      <dgm:t>
        <a:bodyPr/>
        <a:lstStyle/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Segregazione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Gli alunni con disabilità frequentano le scuole speciali o le classi differenziali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 dirty="0"/>
            <a:t>1923 Riforma Gentile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 dirty="0"/>
            <a:t>Classi differenziali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entury Schoolbook" panose="02040604050505020304"/>
              <a:ea typeface="+mn-ea"/>
              <a:cs typeface="+mn-cs"/>
            </a:rPr>
            <a:t>Separazione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Classi di aggiornamento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Classi/Sezioni differenziali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L. 1859/1962 – L. 444/1968</a:t>
          </a:r>
        </a:p>
      </dgm:t>
    </dgm:pt>
    <dgm:pt modelId="{DA27ED74-B2DF-4ADF-8081-97A988ABBE9F}" type="parTrans" cxnId="{C464C11F-DF8B-4B6A-8F99-83E7955FF114}">
      <dgm:prSet/>
      <dgm:spPr/>
      <dgm:t>
        <a:bodyPr/>
        <a:lstStyle/>
        <a:p>
          <a:endParaRPr lang="it-IT"/>
        </a:p>
      </dgm:t>
    </dgm:pt>
    <dgm:pt modelId="{1C0EC5E8-4A04-4B3B-808F-3C3957DE1733}" type="sibTrans" cxnId="{C464C11F-DF8B-4B6A-8F99-83E7955FF114}">
      <dgm:prSet/>
      <dgm:spPr/>
      <dgm:t>
        <a:bodyPr/>
        <a:lstStyle/>
        <a:p>
          <a:endParaRPr lang="it-IT"/>
        </a:p>
      </dgm:t>
    </dgm:pt>
    <dgm:pt modelId="{8ECA0650-7F13-4A8C-BC4A-D60B01D36709}">
      <dgm:prSet phldrT="[Testo]" custT="1"/>
      <dgm:spPr>
        <a:solidFill>
          <a:schemeClr val="bg1"/>
        </a:solidFill>
        <a:ln w="28575">
          <a:solidFill>
            <a:schemeClr val="accent6">
              <a:lumMod val="50000"/>
            </a:schemeClr>
          </a:solidFill>
        </a:ln>
        <a:effectLst/>
      </dgm:spPr>
      <dgm:t>
        <a:bodyPr spcFirstLastPara="0" vert="horz" wrap="square" lIns="321970" tIns="0" rIns="0" bIns="0" numCol="1" spcCol="1270" anchor="t" anchorCtr="0"/>
        <a:lstStyle/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Inclusione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it-IT" sz="1400" kern="1200" dirty="0"/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400" b="1" i="1" kern="1200" dirty="0">
              <a:solidFill>
                <a:srgbClr val="ED0000"/>
              </a:solidFill>
            </a:rPr>
            <a:t>La scuola si organizza per accogliere e valorizzare </a:t>
          </a:r>
          <a:r>
            <a:rPr lang="it-IT" sz="1400" b="1" i="1" kern="1200" dirty="0">
              <a:solidFill>
                <a:srgbClr val="FF0000"/>
              </a:solidFill>
            </a:rPr>
            <a:t>tutte le differenze e la personalizzazione diventa un modo normale di fare scuola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it-IT" sz="1400" kern="1200" dirty="0"/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Legge 67/2006 (legge antidiscriminazione)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Legge 3 marzo 2009, n. 18  (riconoscimento Dichiarazione ONU 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sulle persone disabili)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Legge 170/2010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Legge 107/2015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DL 66/2017 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DL 96/2019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DI 182/2020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DI 153/2023</a:t>
          </a:r>
        </a:p>
      </dgm:t>
    </dgm:pt>
    <dgm:pt modelId="{BFAE0CB9-7F8B-4DCA-8EC0-1DC0F8EA3A7D}" type="parTrans" cxnId="{45CDBA21-4606-408E-BC1D-63C24DD8A197}">
      <dgm:prSet/>
      <dgm:spPr/>
      <dgm:t>
        <a:bodyPr/>
        <a:lstStyle/>
        <a:p>
          <a:endParaRPr lang="it-IT"/>
        </a:p>
      </dgm:t>
    </dgm:pt>
    <dgm:pt modelId="{6EB56052-9DC0-4916-8F4E-94AA1525EABA}" type="sibTrans" cxnId="{45CDBA21-4606-408E-BC1D-63C24DD8A197}">
      <dgm:prSet/>
      <dgm:spPr/>
      <dgm:t>
        <a:bodyPr/>
        <a:lstStyle/>
        <a:p>
          <a:endParaRPr lang="it-IT"/>
        </a:p>
      </dgm:t>
    </dgm:pt>
    <dgm:pt modelId="{823DCC24-7EB5-49AC-9CAF-F0B38441B95A}">
      <dgm:prSet phldrT="[Testo]" phldr="1"/>
      <dgm:spPr/>
      <dgm:t>
        <a:bodyPr/>
        <a:lstStyle/>
        <a:p>
          <a:endParaRPr lang="it-IT"/>
        </a:p>
      </dgm:t>
    </dgm:pt>
    <dgm:pt modelId="{6F2AF84D-2CA9-488C-AA98-FC95688967D3}" type="parTrans" cxnId="{49399E17-93B6-4BF1-B1D5-3A53BBCF48DE}">
      <dgm:prSet/>
      <dgm:spPr/>
      <dgm:t>
        <a:bodyPr/>
        <a:lstStyle/>
        <a:p>
          <a:endParaRPr lang="it-IT"/>
        </a:p>
      </dgm:t>
    </dgm:pt>
    <dgm:pt modelId="{E1C42113-8B13-465E-B424-06F42E8B049C}" type="sibTrans" cxnId="{49399E17-93B6-4BF1-B1D5-3A53BBCF48DE}">
      <dgm:prSet/>
      <dgm:spPr/>
      <dgm:t>
        <a:bodyPr/>
        <a:lstStyle/>
        <a:p>
          <a:endParaRPr lang="it-IT"/>
        </a:p>
      </dgm:t>
    </dgm:pt>
    <dgm:pt modelId="{FF11626D-4765-4847-A1B3-AE3B36C92073}">
      <dgm:prSet/>
      <dgm:spPr/>
      <dgm:t>
        <a:bodyPr/>
        <a:lstStyle/>
        <a:p>
          <a:endParaRPr lang="it-IT" dirty="0"/>
        </a:p>
      </dgm:t>
    </dgm:pt>
    <dgm:pt modelId="{4195FC59-1160-4C05-820E-3C2BA3BE485F}" type="parTrans" cxnId="{27A24F6C-72ED-4F96-B63B-3E2004D50189}">
      <dgm:prSet/>
      <dgm:spPr/>
      <dgm:t>
        <a:bodyPr/>
        <a:lstStyle/>
        <a:p>
          <a:endParaRPr lang="it-IT"/>
        </a:p>
      </dgm:t>
    </dgm:pt>
    <dgm:pt modelId="{A5959DF5-1BC5-4BA0-BFB3-739D68410B5C}" type="sibTrans" cxnId="{27A24F6C-72ED-4F96-B63B-3E2004D50189}">
      <dgm:prSet/>
      <dgm:spPr/>
      <dgm:t>
        <a:bodyPr/>
        <a:lstStyle/>
        <a:p>
          <a:endParaRPr lang="it-IT"/>
        </a:p>
      </dgm:t>
    </dgm:pt>
    <dgm:pt modelId="{10C9F19B-1BFA-44DE-A278-2AF2C304A9F2}">
      <dgm:prSet/>
      <dgm:spPr/>
      <dgm:t>
        <a:bodyPr/>
        <a:lstStyle/>
        <a:p>
          <a:endParaRPr lang="it-IT"/>
        </a:p>
      </dgm:t>
    </dgm:pt>
    <dgm:pt modelId="{7DB03147-6FC7-4087-AB99-747FBC38E4CD}" type="parTrans" cxnId="{EAE368EC-1C51-4AB8-A58F-E660F0F6A169}">
      <dgm:prSet/>
      <dgm:spPr/>
      <dgm:t>
        <a:bodyPr/>
        <a:lstStyle/>
        <a:p>
          <a:endParaRPr lang="it-IT"/>
        </a:p>
      </dgm:t>
    </dgm:pt>
    <dgm:pt modelId="{815DD023-5767-4D4E-AA08-D058EAC9A2BD}" type="sibTrans" cxnId="{EAE368EC-1C51-4AB8-A58F-E660F0F6A169}">
      <dgm:prSet/>
      <dgm:spPr/>
      <dgm:t>
        <a:bodyPr/>
        <a:lstStyle/>
        <a:p>
          <a:endParaRPr lang="it-IT"/>
        </a:p>
      </dgm:t>
    </dgm:pt>
    <dgm:pt modelId="{E157A145-7FF3-4CDD-BE28-88EDC595D8D3}">
      <dgm:prSet phldrT="[Testo]" custT="1"/>
      <dgm:spPr>
        <a:solidFill>
          <a:schemeClr val="bg1"/>
        </a:solidFill>
        <a:ln w="28575"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it-IT" sz="2000" b="1" dirty="0"/>
            <a:t>Inserimento</a:t>
          </a:r>
        </a:p>
        <a:p>
          <a:r>
            <a:rPr lang="it-IT" sz="1400" dirty="0"/>
            <a:t>E «facilitata» la frequenza nelle classi comuni ma restano, di fatto, separati (a volte anche fisicamente)</a:t>
          </a:r>
        </a:p>
        <a:p>
          <a:r>
            <a:rPr lang="it-IT" sz="1000" b="1" dirty="0"/>
            <a:t>Legge 118/1971 sugli Invalidi civili</a:t>
          </a:r>
        </a:p>
        <a:p>
          <a:endParaRPr lang="it-IT" sz="1400" dirty="0"/>
        </a:p>
      </dgm:t>
    </dgm:pt>
    <dgm:pt modelId="{A3E0688C-050A-4ECA-B0F3-1E4607655672}" type="parTrans" cxnId="{B22F5D9E-D5B4-4C80-967E-F6586220D335}">
      <dgm:prSet/>
      <dgm:spPr/>
      <dgm:t>
        <a:bodyPr/>
        <a:lstStyle/>
        <a:p>
          <a:endParaRPr lang="it-IT"/>
        </a:p>
      </dgm:t>
    </dgm:pt>
    <dgm:pt modelId="{B1DF42E1-97A4-4678-B013-E87130D9E6C6}" type="sibTrans" cxnId="{B22F5D9E-D5B4-4C80-967E-F6586220D335}">
      <dgm:prSet/>
      <dgm:spPr/>
      <dgm:t>
        <a:bodyPr/>
        <a:lstStyle/>
        <a:p>
          <a:endParaRPr lang="it-IT"/>
        </a:p>
      </dgm:t>
    </dgm:pt>
    <dgm:pt modelId="{105C18C0-5145-4909-96B8-6F056655D84C}">
      <dgm:prSet phldrT="[Testo]" custT="1"/>
      <dgm:spPr>
        <a:solidFill>
          <a:schemeClr val="bg1"/>
        </a:solidFill>
        <a:ln w="28575">
          <a:solidFill>
            <a:schemeClr val="accent6">
              <a:lumMod val="50000"/>
            </a:schemeClr>
          </a:solidFill>
        </a:ln>
      </dgm:spPr>
      <dgm:t>
        <a:bodyPr/>
        <a:lstStyle/>
        <a:p>
          <a:pPr>
            <a:spcAft>
              <a:spcPct val="35000"/>
            </a:spcAft>
          </a:pPr>
          <a:r>
            <a:rPr lang="it-IT" sz="2000" b="1" dirty="0"/>
            <a:t>Integrazione</a:t>
          </a:r>
        </a:p>
        <a:p>
          <a:pPr>
            <a:spcAft>
              <a:spcPct val="35000"/>
            </a:spcAft>
          </a:pPr>
          <a:r>
            <a:rPr lang="it-IT" sz="1400" dirty="0"/>
            <a:t>Gli alunni con disabilità fanno parte dell’intera comunità scolastica che progetta percorsi personalizzati, individualizzati o differenziati secondo le specifiche esigenze rilevate</a:t>
          </a:r>
        </a:p>
        <a:p>
          <a:pPr>
            <a:spcAft>
              <a:spcPts val="0"/>
            </a:spcAft>
          </a:pPr>
          <a:r>
            <a:rPr lang="it-IT" sz="1000" b="1" dirty="0">
              <a:solidFill>
                <a:schemeClr val="tx1"/>
              </a:solidFill>
            </a:rPr>
            <a:t>Legge 517/1977</a:t>
          </a:r>
        </a:p>
        <a:p>
          <a:pPr>
            <a:spcAft>
              <a:spcPts val="0"/>
            </a:spcAft>
          </a:pPr>
          <a:r>
            <a:rPr lang="it-IT" sz="1000" b="1" dirty="0">
              <a:solidFill>
                <a:schemeClr val="tx1"/>
              </a:solidFill>
            </a:rPr>
            <a:t>Disabili inseriti nelle classi comuni</a:t>
          </a:r>
        </a:p>
        <a:p>
          <a:pPr>
            <a:spcAft>
              <a:spcPts val="0"/>
            </a:spcAft>
          </a:pPr>
          <a:endParaRPr lang="it-IT" sz="1000" b="1" dirty="0">
            <a:solidFill>
              <a:schemeClr val="tx1"/>
            </a:solidFill>
          </a:endParaRPr>
        </a:p>
        <a:p>
          <a:pPr>
            <a:spcAft>
              <a:spcPts val="0"/>
            </a:spcAft>
          </a:pPr>
          <a:endParaRPr lang="it-IT" sz="1000" b="1" dirty="0">
            <a:solidFill>
              <a:schemeClr val="tx1"/>
            </a:solidFill>
          </a:endParaRPr>
        </a:p>
        <a:p>
          <a:pPr>
            <a:spcAft>
              <a:spcPts val="0"/>
            </a:spcAft>
          </a:pPr>
          <a:r>
            <a:rPr lang="it-IT" sz="1000" b="1" dirty="0">
              <a:solidFill>
                <a:schemeClr val="tx1"/>
              </a:solidFill>
            </a:rPr>
            <a:t>Legge 104/1992 (art. 43)</a:t>
          </a:r>
        </a:p>
        <a:p>
          <a:pPr>
            <a:spcAft>
              <a:spcPts val="0"/>
            </a:spcAft>
          </a:pPr>
          <a:r>
            <a:rPr lang="it-IT" sz="1000" b="1" dirty="0">
              <a:solidFill>
                <a:schemeClr val="tx1"/>
              </a:solidFill>
            </a:rPr>
            <a:t>Eliminazione delle classi differenziali nella scuola primaria</a:t>
          </a:r>
        </a:p>
      </dgm:t>
    </dgm:pt>
    <dgm:pt modelId="{B6259082-55BA-44A5-BCB5-E0C61AD2BC38}" type="parTrans" cxnId="{FFB937EC-1DCD-4669-8C17-275412482C6B}">
      <dgm:prSet/>
      <dgm:spPr/>
      <dgm:t>
        <a:bodyPr/>
        <a:lstStyle/>
        <a:p>
          <a:endParaRPr lang="it-IT"/>
        </a:p>
      </dgm:t>
    </dgm:pt>
    <dgm:pt modelId="{8E0B13E7-B8BF-457E-B556-9A813C67DE80}" type="sibTrans" cxnId="{FFB937EC-1DCD-4669-8C17-275412482C6B}">
      <dgm:prSet/>
      <dgm:spPr/>
      <dgm:t>
        <a:bodyPr/>
        <a:lstStyle/>
        <a:p>
          <a:endParaRPr lang="it-IT"/>
        </a:p>
      </dgm:t>
    </dgm:pt>
    <dgm:pt modelId="{25AD6366-7EC5-47DB-B1FE-B277FC7DF3B6}" type="pres">
      <dgm:prSet presAssocID="{FB065800-75CD-4434-BB21-67DFBC85485C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5C8B6ED-04CD-4FF0-9EBC-44E52F223BAC}" type="pres">
      <dgm:prSet presAssocID="{FB065800-75CD-4434-BB21-67DFBC85485C}" presName="arrow" presStyleLbl="bgShp" presStyleIdx="0" presStyleCnt="1" custScaleX="113938" custLinFactNeighborX="-1468" custLinFactNeighborY="932"/>
      <dgm:spPr>
        <a:solidFill>
          <a:schemeClr val="tx2"/>
        </a:solidFill>
      </dgm:spPr>
    </dgm:pt>
    <dgm:pt modelId="{6EEE7E7E-96F4-4F65-9BD7-F7D30403CA8F}" type="pres">
      <dgm:prSet presAssocID="{FB065800-75CD-4434-BB21-67DFBC85485C}" presName="arrowDiagram5" presStyleCnt="0"/>
      <dgm:spPr/>
    </dgm:pt>
    <dgm:pt modelId="{7C9CA2F2-9D33-4BF7-85D4-6FC0DF4291E7}" type="pres">
      <dgm:prSet presAssocID="{FF11626D-4765-4847-A1B3-AE3B36C92073}" presName="bullet5a" presStyleLbl="node1" presStyleIdx="0" presStyleCnt="5" custScaleX="140424" custScaleY="131458" custLinFactX="-244385" custLinFactNeighborX="-300000" custLinFactNeighborY="-90009"/>
      <dgm:spPr>
        <a:solidFill>
          <a:srgbClr val="FF0000"/>
        </a:solidFill>
      </dgm:spPr>
    </dgm:pt>
    <dgm:pt modelId="{3783A032-F843-4780-A022-C16FC5178553}" type="pres">
      <dgm:prSet presAssocID="{FF11626D-4765-4847-A1B3-AE3B36C92073}" presName="textBox5a" presStyleLbl="revTx" presStyleIdx="0" presStyleCnt="5" custLinFactNeighborX="-13445" custLinFactNeighborY="1392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282FCA-2CE6-49C7-9867-325348F98196}" type="pres">
      <dgm:prSet presAssocID="{2C7A1712-7CD7-4B2A-B193-03EAAFF2DB79}" presName="bullet5b" presStyleLbl="node1" presStyleIdx="1" presStyleCnt="5" custLinFactY="-29179" custLinFactNeighborX="58591" custLinFactNeighborY="-100000"/>
      <dgm:spPr>
        <a:solidFill>
          <a:srgbClr val="FF0000"/>
        </a:solidFill>
      </dgm:spPr>
    </dgm:pt>
    <dgm:pt modelId="{A373CF66-98E8-46BE-8601-A862BCDFDED9}" type="pres">
      <dgm:prSet presAssocID="{2C7A1712-7CD7-4B2A-B193-03EAAFF2DB79}" presName="textBox5b" presStyleLbl="revTx" presStyleIdx="1" presStyleCnt="5" custScaleX="143853" custScaleY="106294" custLinFactNeighborX="-53969" custLinFactNeighborY="189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EB6EB47-4A4F-4A25-95D5-994F5D4F51C8}" type="pres">
      <dgm:prSet presAssocID="{E157A145-7FF3-4CDD-BE28-88EDC595D8D3}" presName="bullet5c" presStyleLbl="node1" presStyleIdx="2" presStyleCnt="5" custLinFactX="49414" custLinFactY="-6987" custLinFactNeighborX="100000" custLinFactNeighborY="-100000"/>
      <dgm:spPr>
        <a:solidFill>
          <a:schemeClr val="accent2">
            <a:lumMod val="40000"/>
            <a:lumOff val="60000"/>
          </a:schemeClr>
        </a:solidFill>
      </dgm:spPr>
    </dgm:pt>
    <dgm:pt modelId="{9863B060-E404-4F71-A388-8505ED0E3148}" type="pres">
      <dgm:prSet presAssocID="{E157A145-7FF3-4CDD-BE28-88EDC595D8D3}" presName="textBox5c" presStyleLbl="revTx" presStyleIdx="2" presStyleCnt="5" custScaleX="103144" custScaleY="62188" custLinFactNeighborX="-9667" custLinFactNeighborY="-1040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88FC4F3-8368-479C-BBB3-47A859C2E1BA}" type="pres">
      <dgm:prSet presAssocID="{105C18C0-5145-4909-96B8-6F056655D84C}" presName="bullet5d" presStyleLbl="node1" presStyleIdx="3" presStyleCnt="5" custScaleX="80044" custScaleY="87177" custLinFactX="100000" custLinFactNeighborX="102563" custLinFactNeighborY="-65621"/>
      <dgm:spPr>
        <a:solidFill>
          <a:schemeClr val="accent1">
            <a:lumMod val="60000"/>
            <a:lumOff val="40000"/>
          </a:schemeClr>
        </a:solidFill>
      </dgm:spPr>
    </dgm:pt>
    <dgm:pt modelId="{C37E47AD-2BBC-491D-B75D-439DA7930499}" type="pres">
      <dgm:prSet presAssocID="{105C18C0-5145-4909-96B8-6F056655D84C}" presName="textBox5d" presStyleLbl="revTx" presStyleIdx="3" presStyleCnt="5" custScaleX="120791" custScaleY="96883" custLinFactNeighborX="13531" custLinFactNeighborY="254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5196E52-DFE2-4959-88D9-1CB11FC04EB4}" type="pres">
      <dgm:prSet presAssocID="{8ECA0650-7F13-4A8C-BC4A-D60B01D36709}" presName="bullet5e" presStyleLbl="node1" presStyleIdx="4" presStyleCnt="5" custScaleX="76941" custScaleY="75028" custLinFactX="59535" custLinFactNeighborX="100000" custLinFactNeighborY="-53921"/>
      <dgm:spPr>
        <a:solidFill>
          <a:srgbClr val="4EEA10"/>
        </a:solidFill>
      </dgm:spPr>
    </dgm:pt>
    <dgm:pt modelId="{69EBB0AA-8956-4F45-B88E-6B34AAF64FA7}" type="pres">
      <dgm:prSet presAssocID="{8ECA0650-7F13-4A8C-BC4A-D60B01D36709}" presName="textBox5e" presStyleLbl="revTx" presStyleIdx="4" presStyleCnt="5" custScaleX="108905" custScaleY="96574" custLinFactNeighborX="37657" custLinFactNeighborY="3771">
        <dgm:presLayoutVars>
          <dgm:bulletEnabled val="1"/>
        </dgm:presLayoutVars>
      </dgm:prSet>
      <dgm:spPr>
        <a:xfrm>
          <a:off x="9341073" y="1136311"/>
          <a:ext cx="1812088" cy="5149243"/>
        </a:xfrm>
        <a:prstGeom prst="rect">
          <a:avLst/>
        </a:prstGeom>
      </dgm:spPr>
      <dgm:t>
        <a:bodyPr/>
        <a:lstStyle/>
        <a:p>
          <a:endParaRPr lang="it-IT"/>
        </a:p>
      </dgm:t>
    </dgm:pt>
  </dgm:ptLst>
  <dgm:cxnLst>
    <dgm:cxn modelId="{27A24F6C-72ED-4F96-B63B-3E2004D50189}" srcId="{FB065800-75CD-4434-BB21-67DFBC85485C}" destId="{FF11626D-4765-4847-A1B3-AE3B36C92073}" srcOrd="0" destOrd="0" parTransId="{4195FC59-1160-4C05-820E-3C2BA3BE485F}" sibTransId="{A5959DF5-1BC5-4BA0-BFB3-739D68410B5C}"/>
    <dgm:cxn modelId="{FFB937EC-1DCD-4669-8C17-275412482C6B}" srcId="{FB065800-75CD-4434-BB21-67DFBC85485C}" destId="{105C18C0-5145-4909-96B8-6F056655D84C}" srcOrd="3" destOrd="0" parTransId="{B6259082-55BA-44A5-BCB5-E0C61AD2BC38}" sibTransId="{8E0B13E7-B8BF-457E-B556-9A813C67DE80}"/>
    <dgm:cxn modelId="{FDB8DFA4-4E90-4E99-8E8F-D012A8A12CD7}" type="presOf" srcId="{E157A145-7FF3-4CDD-BE28-88EDC595D8D3}" destId="{9863B060-E404-4F71-A388-8505ED0E3148}" srcOrd="0" destOrd="0" presId="urn:microsoft.com/office/officeart/2005/8/layout/arrow2"/>
    <dgm:cxn modelId="{1D0A3521-DE1C-4839-BDCD-D75DCA4E79AF}" type="presOf" srcId="{FF11626D-4765-4847-A1B3-AE3B36C92073}" destId="{3783A032-F843-4780-A022-C16FC5178553}" srcOrd="0" destOrd="0" presId="urn:microsoft.com/office/officeart/2005/8/layout/arrow2"/>
    <dgm:cxn modelId="{B22F5D9E-D5B4-4C80-967E-F6586220D335}" srcId="{FB065800-75CD-4434-BB21-67DFBC85485C}" destId="{E157A145-7FF3-4CDD-BE28-88EDC595D8D3}" srcOrd="2" destOrd="0" parTransId="{A3E0688C-050A-4ECA-B0F3-1E4607655672}" sibTransId="{B1DF42E1-97A4-4678-B013-E87130D9E6C6}"/>
    <dgm:cxn modelId="{EAE368EC-1C51-4AB8-A58F-E660F0F6A169}" srcId="{FB065800-75CD-4434-BB21-67DFBC85485C}" destId="{10C9F19B-1BFA-44DE-A278-2AF2C304A9F2}" srcOrd="6" destOrd="0" parTransId="{7DB03147-6FC7-4087-AB99-747FBC38E4CD}" sibTransId="{815DD023-5767-4D4E-AA08-D058EAC9A2BD}"/>
    <dgm:cxn modelId="{3573DAE1-28BC-4777-97FD-FD5634964359}" type="presOf" srcId="{2C7A1712-7CD7-4B2A-B193-03EAAFF2DB79}" destId="{A373CF66-98E8-46BE-8601-A862BCDFDED9}" srcOrd="0" destOrd="0" presId="urn:microsoft.com/office/officeart/2005/8/layout/arrow2"/>
    <dgm:cxn modelId="{42B0B64F-4A73-4FE7-B460-067FFA0AE73E}" type="presOf" srcId="{105C18C0-5145-4909-96B8-6F056655D84C}" destId="{C37E47AD-2BBC-491D-B75D-439DA7930499}" srcOrd="0" destOrd="0" presId="urn:microsoft.com/office/officeart/2005/8/layout/arrow2"/>
    <dgm:cxn modelId="{A81ACD4E-D9E6-4C62-8D7C-F4A2095348CB}" type="presOf" srcId="{8ECA0650-7F13-4A8C-BC4A-D60B01D36709}" destId="{69EBB0AA-8956-4F45-B88E-6B34AAF64FA7}" srcOrd="0" destOrd="0" presId="urn:microsoft.com/office/officeart/2005/8/layout/arrow2"/>
    <dgm:cxn modelId="{49399E17-93B6-4BF1-B1D5-3A53BBCF48DE}" srcId="{FB065800-75CD-4434-BB21-67DFBC85485C}" destId="{823DCC24-7EB5-49AC-9CAF-F0B38441B95A}" srcOrd="5" destOrd="0" parTransId="{6F2AF84D-2CA9-488C-AA98-FC95688967D3}" sibTransId="{E1C42113-8B13-465E-B424-06F42E8B049C}"/>
    <dgm:cxn modelId="{C464C11F-DF8B-4B6A-8F99-83E7955FF114}" srcId="{FB065800-75CD-4434-BB21-67DFBC85485C}" destId="{2C7A1712-7CD7-4B2A-B193-03EAAFF2DB79}" srcOrd="1" destOrd="0" parTransId="{DA27ED74-B2DF-4ADF-8081-97A988ABBE9F}" sibTransId="{1C0EC5E8-4A04-4B3B-808F-3C3957DE1733}"/>
    <dgm:cxn modelId="{45CDBA21-4606-408E-BC1D-63C24DD8A197}" srcId="{FB065800-75CD-4434-BB21-67DFBC85485C}" destId="{8ECA0650-7F13-4A8C-BC4A-D60B01D36709}" srcOrd="4" destOrd="0" parTransId="{BFAE0CB9-7F8B-4DCA-8EC0-1DC0F8EA3A7D}" sibTransId="{6EB56052-9DC0-4916-8F4E-94AA1525EABA}"/>
    <dgm:cxn modelId="{67A490D1-31C3-4E1D-BA02-670183E031E0}" type="presOf" srcId="{FB065800-75CD-4434-BB21-67DFBC85485C}" destId="{25AD6366-7EC5-47DB-B1FE-B277FC7DF3B6}" srcOrd="0" destOrd="0" presId="urn:microsoft.com/office/officeart/2005/8/layout/arrow2"/>
    <dgm:cxn modelId="{BBFC6709-0E76-41A6-85D2-A19D99699115}" type="presParOf" srcId="{25AD6366-7EC5-47DB-B1FE-B277FC7DF3B6}" destId="{A5C8B6ED-04CD-4FF0-9EBC-44E52F223BAC}" srcOrd="0" destOrd="0" presId="urn:microsoft.com/office/officeart/2005/8/layout/arrow2"/>
    <dgm:cxn modelId="{3EE0A2FE-A4A5-4D3B-986F-EA263ABADA56}" type="presParOf" srcId="{25AD6366-7EC5-47DB-B1FE-B277FC7DF3B6}" destId="{6EEE7E7E-96F4-4F65-9BD7-F7D30403CA8F}" srcOrd="1" destOrd="0" presId="urn:microsoft.com/office/officeart/2005/8/layout/arrow2"/>
    <dgm:cxn modelId="{56CBAAE8-DD33-4201-8F91-0A6DF6A40EC6}" type="presParOf" srcId="{6EEE7E7E-96F4-4F65-9BD7-F7D30403CA8F}" destId="{7C9CA2F2-9D33-4BF7-85D4-6FC0DF4291E7}" srcOrd="0" destOrd="0" presId="urn:microsoft.com/office/officeart/2005/8/layout/arrow2"/>
    <dgm:cxn modelId="{761DBC10-1486-4F7E-B99C-4B3EE376BB5C}" type="presParOf" srcId="{6EEE7E7E-96F4-4F65-9BD7-F7D30403CA8F}" destId="{3783A032-F843-4780-A022-C16FC5178553}" srcOrd="1" destOrd="0" presId="urn:microsoft.com/office/officeart/2005/8/layout/arrow2"/>
    <dgm:cxn modelId="{BA3F8E43-A355-4631-A9AB-7BB90CFA41E0}" type="presParOf" srcId="{6EEE7E7E-96F4-4F65-9BD7-F7D30403CA8F}" destId="{91282FCA-2CE6-49C7-9867-325348F98196}" srcOrd="2" destOrd="0" presId="urn:microsoft.com/office/officeart/2005/8/layout/arrow2"/>
    <dgm:cxn modelId="{0EBD22BE-0FFC-4B06-AE9C-BE3FC5BEE6A8}" type="presParOf" srcId="{6EEE7E7E-96F4-4F65-9BD7-F7D30403CA8F}" destId="{A373CF66-98E8-46BE-8601-A862BCDFDED9}" srcOrd="3" destOrd="0" presId="urn:microsoft.com/office/officeart/2005/8/layout/arrow2"/>
    <dgm:cxn modelId="{BA0FBC64-495F-4265-ABDD-EC9E7C9C6FC0}" type="presParOf" srcId="{6EEE7E7E-96F4-4F65-9BD7-F7D30403CA8F}" destId="{0EB6EB47-4A4F-4A25-95D5-994F5D4F51C8}" srcOrd="4" destOrd="0" presId="urn:microsoft.com/office/officeart/2005/8/layout/arrow2"/>
    <dgm:cxn modelId="{CACD054E-A12E-4714-8DC7-049D3FC70B1A}" type="presParOf" srcId="{6EEE7E7E-96F4-4F65-9BD7-F7D30403CA8F}" destId="{9863B060-E404-4F71-A388-8505ED0E3148}" srcOrd="5" destOrd="0" presId="urn:microsoft.com/office/officeart/2005/8/layout/arrow2"/>
    <dgm:cxn modelId="{7199025E-C6E8-4918-AC0C-259E45D5F87C}" type="presParOf" srcId="{6EEE7E7E-96F4-4F65-9BD7-F7D30403CA8F}" destId="{788FC4F3-8368-479C-BBB3-47A859C2E1BA}" srcOrd="6" destOrd="0" presId="urn:microsoft.com/office/officeart/2005/8/layout/arrow2"/>
    <dgm:cxn modelId="{1574E35F-261C-46FD-B1BB-3A268EA25B3E}" type="presParOf" srcId="{6EEE7E7E-96F4-4F65-9BD7-F7D30403CA8F}" destId="{C37E47AD-2BBC-491D-B75D-439DA7930499}" srcOrd="7" destOrd="0" presId="urn:microsoft.com/office/officeart/2005/8/layout/arrow2"/>
    <dgm:cxn modelId="{AB3BC245-B74D-46A4-A882-D2F8DA94F6E6}" type="presParOf" srcId="{6EEE7E7E-96F4-4F65-9BD7-F7D30403CA8F}" destId="{45196E52-DFE2-4959-88D9-1CB11FC04EB4}" srcOrd="8" destOrd="0" presId="urn:microsoft.com/office/officeart/2005/8/layout/arrow2"/>
    <dgm:cxn modelId="{E064046A-8E1B-4545-B4FE-082BF5EA6021}" type="presParOf" srcId="{6EEE7E7E-96F4-4F65-9BD7-F7D30403CA8F}" destId="{69EBB0AA-8956-4F45-B88E-6B34AAF64FA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C8B6ED-04CD-4FF0-9EBC-44E52F223BAC}">
      <dsp:nvSpPr>
        <dsp:cNvPr id="0" name=""/>
        <dsp:cNvSpPr/>
      </dsp:nvSpPr>
      <dsp:spPr>
        <a:xfrm>
          <a:off x="454649" y="0"/>
          <a:ext cx="10826547" cy="5938837"/>
        </a:xfrm>
        <a:prstGeom prst="swooshArrow">
          <a:avLst>
            <a:gd name="adj1" fmla="val 25000"/>
            <a:gd name="adj2" fmla="val 25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CA2F2-9D33-4BF7-85D4-6FC0DF4291E7}">
      <dsp:nvSpPr>
        <dsp:cNvPr id="0" name=""/>
        <dsp:cNvSpPr/>
      </dsp:nvSpPr>
      <dsp:spPr>
        <a:xfrm>
          <a:off x="958383" y="4145875"/>
          <a:ext cx="306895" cy="287300"/>
        </a:xfrm>
        <a:prstGeom prst="ellipse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3A032-F843-4780-A022-C16FC5178553}">
      <dsp:nvSpPr>
        <dsp:cNvPr id="0" name=""/>
        <dsp:cNvSpPr/>
      </dsp:nvSpPr>
      <dsp:spPr>
        <a:xfrm>
          <a:off x="2134219" y="4525393"/>
          <a:ext cx="1244780" cy="1413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805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500" kern="1200" dirty="0"/>
        </a:p>
      </dsp:txBody>
      <dsp:txXfrm>
        <a:off x="2134219" y="4525393"/>
        <a:ext cx="1244780" cy="1413443"/>
      </dsp:txXfrm>
    </dsp:sp>
    <dsp:sp modelId="{91282FCA-2CE6-49C7-9867-325348F98196}">
      <dsp:nvSpPr>
        <dsp:cNvPr id="0" name=""/>
        <dsp:cNvSpPr/>
      </dsp:nvSpPr>
      <dsp:spPr>
        <a:xfrm>
          <a:off x="3575748" y="2798379"/>
          <a:ext cx="342077" cy="342077"/>
        </a:xfrm>
        <a:prstGeom prst="ellipse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73CF66-98E8-46BE-8601-A862BCDFDED9}">
      <dsp:nvSpPr>
        <dsp:cNvPr id="0" name=""/>
        <dsp:cNvSpPr/>
      </dsp:nvSpPr>
      <dsp:spPr>
        <a:xfrm>
          <a:off x="2349218" y="3333000"/>
          <a:ext cx="2269072" cy="2644990"/>
        </a:xfrm>
        <a:prstGeom prst="rect">
          <a:avLst/>
        </a:prstGeom>
        <a:solidFill>
          <a:schemeClr val="bg1"/>
        </a:solidFill>
        <a:ln w="28575">
          <a:solidFill>
            <a:schemeClr val="accent6">
              <a:lumMod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260" tIns="0" rIns="0" bIns="0" numCol="1" spcCol="1270" anchor="t" anchorCtr="0">
          <a:noAutofit/>
        </a:bodyPr>
        <a:lstStyle/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Segregazione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/>
            <a:t>Gli alunni con disabilità frequentano le scuole speciali o le classi differenziali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 dirty="0"/>
            <a:t>1923 Riforma Gentile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 dirty="0"/>
            <a:t>Classi differenziali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entury Schoolbook" panose="02040604050505020304"/>
              <a:ea typeface="+mn-ea"/>
              <a:cs typeface="+mn-cs"/>
            </a:rPr>
            <a:t>Separazione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Classi di aggiornamento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Classi/Sezioni differenziali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L. 1859/1962 – L. 444/1968</a:t>
          </a:r>
        </a:p>
      </dsp:txBody>
      <dsp:txXfrm>
        <a:off x="2349218" y="3333000"/>
        <a:ext cx="2269072" cy="2644990"/>
      </dsp:txXfrm>
    </dsp:sp>
    <dsp:sp modelId="{0EB6EB47-4A4F-4A25-95D5-994F5D4F51C8}">
      <dsp:nvSpPr>
        <dsp:cNvPr id="0" name=""/>
        <dsp:cNvSpPr/>
      </dsp:nvSpPr>
      <dsp:spPr>
        <a:xfrm>
          <a:off x="5577145" y="1846034"/>
          <a:ext cx="456102" cy="456102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63B060-E404-4F71-A388-8505ED0E3148}">
      <dsp:nvSpPr>
        <dsp:cNvPr id="0" name=""/>
        <dsp:cNvSpPr/>
      </dsp:nvSpPr>
      <dsp:spPr>
        <a:xfrm>
          <a:off x="4917602" y="2845687"/>
          <a:ext cx="1891571" cy="2075603"/>
        </a:xfrm>
        <a:prstGeom prst="rect">
          <a:avLst/>
        </a:prstGeom>
        <a:solidFill>
          <a:schemeClr val="bg1"/>
        </a:solidFill>
        <a:ln w="28575">
          <a:solidFill>
            <a:schemeClr val="accent6">
              <a:lumMod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679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/>
            <a:t>Inserimento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/>
            <a:t>E «facilitata» la frequenza nelle classi comuni ma restano, di fatto, separati (a volte anche fisicamente)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b="1" kern="1200" dirty="0"/>
            <a:t>Legge 118/1971 sugli Invalidi civili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 dirty="0"/>
        </a:p>
      </dsp:txBody>
      <dsp:txXfrm>
        <a:off x="4917602" y="2845687"/>
        <a:ext cx="1891571" cy="2075603"/>
      </dsp:txXfrm>
    </dsp:sp>
    <dsp:sp modelId="{788FC4F3-8368-479C-BBB3-47A859C2E1BA}">
      <dsp:nvSpPr>
        <dsp:cNvPr id="0" name=""/>
        <dsp:cNvSpPr/>
      </dsp:nvSpPr>
      <dsp:spPr>
        <a:xfrm>
          <a:off x="7915210" y="1277272"/>
          <a:ext cx="471565" cy="51358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E47AD-2BBC-491D-B75D-439DA7930499}">
      <dsp:nvSpPr>
        <dsp:cNvPr id="0" name=""/>
        <dsp:cNvSpPr/>
      </dsp:nvSpPr>
      <dsp:spPr>
        <a:xfrm>
          <a:off x="7017216" y="2083842"/>
          <a:ext cx="2295545" cy="3854994"/>
        </a:xfrm>
        <a:prstGeom prst="rect">
          <a:avLst/>
        </a:prstGeom>
        <a:solidFill>
          <a:schemeClr val="bg1"/>
        </a:solidFill>
        <a:ln w="28575">
          <a:solidFill>
            <a:schemeClr val="accent6">
              <a:lumMod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169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/>
            <a:t>Integrazione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/>
            <a:t>Gli alunni con disabilità fanno parte dell’intera comunità scolastica che progetta percorsi personalizzati, individualizzati o differenziati secondo le specifiche esigenze rilevate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>
              <a:solidFill>
                <a:schemeClr val="tx1"/>
              </a:solidFill>
            </a:rPr>
            <a:t>Legge 517/1977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>
              <a:solidFill>
                <a:schemeClr val="tx1"/>
              </a:solidFill>
            </a:rPr>
            <a:t>Disabili inseriti nelle classi comuni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it-IT" sz="1000" b="1" kern="1200" dirty="0">
            <a:solidFill>
              <a:schemeClr val="tx1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it-IT" sz="1000" b="1" kern="1200" dirty="0">
            <a:solidFill>
              <a:schemeClr val="tx1"/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>
              <a:solidFill>
                <a:schemeClr val="tx1"/>
              </a:solidFill>
            </a:rPr>
            <a:t>Legge 104/1992 (art. 43)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>
              <a:solidFill>
                <a:schemeClr val="tx1"/>
              </a:solidFill>
            </a:rPr>
            <a:t>Eliminazione delle classi differenziali nella scuola primaria</a:t>
          </a:r>
        </a:p>
      </dsp:txBody>
      <dsp:txXfrm>
        <a:off x="7017216" y="2083842"/>
        <a:ext cx="2295545" cy="3854994"/>
      </dsp:txXfrm>
    </dsp:sp>
    <dsp:sp modelId="{45196E52-DFE2-4959-88D9-1CB11FC04EB4}">
      <dsp:nvSpPr>
        <dsp:cNvPr id="0" name=""/>
        <dsp:cNvSpPr/>
      </dsp:nvSpPr>
      <dsp:spPr>
        <a:xfrm>
          <a:off x="9766849" y="842324"/>
          <a:ext cx="577572" cy="563211"/>
        </a:xfrm>
        <a:prstGeom prst="ellipse">
          <a:avLst/>
        </a:prstGeom>
        <a:solidFill>
          <a:srgbClr val="4EEA1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EBB0AA-8956-4F45-B88E-6B34AAF64FA7}">
      <dsp:nvSpPr>
        <dsp:cNvPr id="0" name=""/>
        <dsp:cNvSpPr/>
      </dsp:nvSpPr>
      <dsp:spPr>
        <a:xfrm>
          <a:off x="9489083" y="1717602"/>
          <a:ext cx="2069660" cy="4221234"/>
        </a:xfrm>
        <a:prstGeom prst="rect">
          <a:avLst/>
        </a:prstGeom>
        <a:solidFill>
          <a:schemeClr val="bg1"/>
        </a:solidFill>
        <a:ln w="28575">
          <a:solidFill>
            <a:schemeClr val="accent6">
              <a:lumMod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970" tIns="0" rIns="0" bIns="0" numCol="1" spcCol="1270" anchor="t" anchorCtr="0">
          <a:noAutofit/>
        </a:bodyPr>
        <a:lstStyle/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Inclusione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it-IT" sz="1400" kern="1200" dirty="0"/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400" b="1" i="1" kern="1200" dirty="0">
              <a:solidFill>
                <a:srgbClr val="ED0000"/>
              </a:solidFill>
            </a:rPr>
            <a:t>La scuola si organizza per accogliere e valorizzare </a:t>
          </a:r>
          <a:r>
            <a:rPr lang="it-IT" sz="1400" b="1" i="1" kern="1200" dirty="0">
              <a:solidFill>
                <a:srgbClr val="FF0000"/>
              </a:solidFill>
            </a:rPr>
            <a:t>tutte le differenze e la personalizzazione diventa un modo normale di fare scuola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it-IT" sz="1400" kern="1200" dirty="0"/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Legge 67/2006 (legge antidiscriminazione)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Legge 3 marzo 2009, n. 18  (riconoscimento Dichiarazione ONU 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sulle persone disabili)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Legge 170/2010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Legge 107/2015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DL 66/2017 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DL 96/2019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DI 182/2020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0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DI 153/2023</a:t>
          </a:r>
        </a:p>
      </dsp:txBody>
      <dsp:txXfrm>
        <a:off x="9489083" y="1717602"/>
        <a:ext cx="2069660" cy="4221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xmlns="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C7229B0-3DF2-4999-A1C2-AE1C4C4470E8}" type="datetime1">
              <a:rPr lang="it-IT" smtClean="0">
                <a:latin typeface="Tw Cen MT" panose="020B0602020104020603" pitchFamily="34" charset="0"/>
              </a:rPr>
              <a:pPr rtl="0"/>
              <a:t>10/10/2026</a:t>
            </a:fld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it-IT" smtClean="0">
                <a:latin typeface="Tw Cen MT" panose="020B0602020104020603" pitchFamily="34" charset="0"/>
              </a:rPr>
              <a:pPr rtl="0"/>
              <a:t>‹N›</a:t>
            </a:fld>
            <a:endParaRPr lang="it-IT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A8179E5A-E0EC-4D14-85DA-2BF1DBD2D7AB}" type="datetime1">
              <a:rPr lang="it-IT" noProof="0" smtClean="0"/>
              <a:pPr rtl="0"/>
              <a:t>10/10/2026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AE5FABD-26C8-4F74-B1E3-45BC91BC9D7B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47987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xmlns="" id="{4016877F-9863-4CBC-B4AF-D4764DBA67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xmlns="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xmlns="" id="{B8546525-A0E6-4238-93BC-5D43C93A45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xmlns="" id="{E905A207-2310-4F94-86E5-13B4CCC359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xmlns="" id="{018BFA80-A3BB-4316-BD6E-3E5F6B4D89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</p:spTree>
    <p:extLst>
      <p:ext uri="{BB962C8B-B14F-4D97-AF65-F5344CB8AC3E}">
        <p14:creationId xmlns:p14="http://schemas.microsoft.com/office/powerpoint/2010/main" xmlns="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xmlns="" id="{4016877F-9863-4CBC-B4AF-D4764DBA67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xmlns="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xmlns="" id="{B8546525-A0E6-4238-93BC-5D43C93A45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xmlns="" id="{E905A207-2310-4F94-86E5-13B4CCC359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xmlns="" id="{018BFA80-A3BB-4316-BD6E-3E5F6B4D89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</p:spTree>
    <p:extLst>
      <p:ext uri="{BB962C8B-B14F-4D97-AF65-F5344CB8AC3E}">
        <p14:creationId xmlns:p14="http://schemas.microsoft.com/office/powerpoint/2010/main" xmlns="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16">
            <a:extLst>
              <a:ext uri="{FF2B5EF4-FFF2-40B4-BE49-F238E27FC236}">
                <a16:creationId xmlns:a16="http://schemas.microsoft.com/office/drawing/2014/main" xmlns="" id="{50D09E5B-B146-4D08-82EC-846DD89B0B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xmlns="" id="{88940597-2E9A-4141-B2D0-C488487F11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xmlns="" id="{0CC06030-90E1-4B3F-AFDF-369354FBFE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xmlns="" id="{EA44EEDB-C599-41AA-9D84-D53811C28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4" name="Segnaposto testo 16">
            <a:extLst>
              <a:ext uri="{FF2B5EF4-FFF2-40B4-BE49-F238E27FC236}">
                <a16:creationId xmlns:a16="http://schemas.microsoft.com/office/drawing/2014/main" xmlns="" id="{FE574478-76DE-4613-8FBD-36B3530818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xmlns="" id="{018BFA80-A3BB-4316-BD6E-3E5F6B4D89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</p:spTree>
    <p:extLst>
      <p:ext uri="{BB962C8B-B14F-4D97-AF65-F5344CB8AC3E}">
        <p14:creationId xmlns:p14="http://schemas.microsoft.com/office/powerpoint/2010/main" xmlns="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lide titolo_Cur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xmlns="" id="{32EC3EF4-A2D5-4058-977A-74A37AC365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xmlns="" id="{4E7C74DD-4244-46B7-8336-30F7151DB2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xmlns="" id="{9DC663CF-0C67-4619-B40E-7832C4DA15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376643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xmlns="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8F962CE0-5C0C-48F3-A07B-34E33D6704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xmlns="" id="{654457EF-8A97-4FCA-9870-5095D09BF8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xmlns="" id="{0CC06030-90E1-4B3F-AFDF-369354FBFE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305320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olo diapositiv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xmlns="" id="{FC033E0E-968F-40A8-BE78-354499D7F9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xmlns="" id="{B9454D95-B362-4CB6-B706-EB2022A334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D6D785D2-DAEB-48F3-AB8A-2954F03AC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10499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olo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xmlns="" id="{A623EB06-2F79-4698-807D-96A58B4F1D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D6D785D2-DAEB-48F3-AB8A-2954F03AC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xmlns="" id="{BB42ECCE-195D-45F5-94EB-137CEFCFE9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260131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xmlns="" id="{B1F422E5-0916-42D9-AC79-50E4FC133F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xmlns="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mfasi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xmlns="" id="{B1F422E5-0916-42D9-AC79-50E4FC133F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xmlns="" id="{B1F422E5-0916-42D9-AC79-50E4FC133F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smeral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aranc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_patch triangolo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xmlns="" id="{605BCA9F-FC20-461D-9118-7EC2AC28D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xmlns="" id="{B1F422E5-0916-42D9-AC79-50E4FC133F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bianc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xmlns="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xmlns="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 orizzontal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xmlns="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xmlns="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xmlns="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xmlns="" id="{38376498-C218-4EDB-8416-A59802EF20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xmlns="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xmlns="" id="{1EC81B64-070E-43F3-BCB5-833AB965D6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xmlns="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immagini multipl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4" name="Segnaposto immagine 8">
            <a:extLst>
              <a:ext uri="{FF2B5EF4-FFF2-40B4-BE49-F238E27FC236}">
                <a16:creationId xmlns:a16="http://schemas.microsoft.com/office/drawing/2014/main" xmlns="" id="{96DE17A8-F4B7-4571-A6E8-FD28BA425B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5" name="Segnaposto immagine 8">
            <a:extLst>
              <a:ext uri="{FF2B5EF4-FFF2-40B4-BE49-F238E27FC236}">
                <a16:creationId xmlns:a16="http://schemas.microsoft.com/office/drawing/2014/main" xmlns="" id="{9D9A0502-98A2-467D-BE1C-CE8391C73B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xmlns="" id="{8298DB4E-3B92-4CA4-852A-9F647E7219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 con barr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xmlns="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xmlns="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xmlns="" id="{16932398-C947-4474-88D6-4117EC391C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xmlns="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17C4BA0D-DEC0-450E-8F4D-B0E6D2D7D0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xmlns="" id="{16932398-C947-4474-88D6-4117EC391C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xmlns="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xmlns="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27803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xmlns="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xmlns="" id="{37CF37DF-A8A3-42D8-BAFE-0F56DCEC7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xmlns="" id="{6C4C965C-0B8E-48F5-AAAC-C3237DCB29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xmlns="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xmlns="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35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xmlns="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xmlns="" id="{37CF37DF-A8A3-42D8-BAFE-0F56DCEC7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xmlns="" id="{6C4C965C-0B8E-48F5-AAAC-C3237DCB29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contenuto 6">
            <a:extLst>
              <a:ext uri="{FF2B5EF4-FFF2-40B4-BE49-F238E27FC236}">
                <a16:creationId xmlns:a16="http://schemas.microsoft.com/office/drawing/2014/main" xmlns="" id="{F4C1E55C-86D8-4053-9865-59D5B4F8A35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xmlns="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xmlns="" id="{AFE200E7-D3F0-41C3-92B0-E09677035A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xmlns="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2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xmlns="" id="{37CF37DF-A8A3-42D8-BAFE-0F56DCEC7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xmlns="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xmlns="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xmlns="" id="{F79C998E-1F82-4AC1-AD39-82F45A05CE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xmlns="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547465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xmlns="" id="{37CF37DF-A8A3-42D8-BAFE-0F56DCEC7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xmlns="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xmlns="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680800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xmlns="" id="{F79C998E-1F82-4AC1-AD39-82F45A05CE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xmlns="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xmlns="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xmlns="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814136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xmlns="" id="{68F52DD2-B3F0-4652-8C7B-96406F99FC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</p:spTree>
    <p:extLst>
      <p:ext uri="{BB962C8B-B14F-4D97-AF65-F5344CB8AC3E}">
        <p14:creationId xmlns:p14="http://schemas.microsoft.com/office/powerpoint/2010/main" xmlns="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xmlns="" id="{724AA86D-A811-42CE-8C83-8053DFC667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xmlns="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xmlns="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xmlns="" id="{37CF37DF-A8A3-42D8-BAFE-0F56DCEC7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xmlns="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xmlns="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xmlns="" id="{F79C998E-1F82-4AC1-AD39-82F45A05CE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xmlns="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xmlns="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xmlns="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xmlns="" id="{68F52DD2-B3F0-4652-8C7B-96406F99FC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xmlns="" id="{79F57DF2-7AB9-4D3A-AADE-E93D5621B0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xmlns="" id="{724AA86D-A811-42CE-8C83-8053DFC667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xmlns="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xmlns="" id="{89314C5F-7D40-40CF-8951-9660A5ACE1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xmlns="" id="{6B4884FC-8C22-42B9-9E84-2B12AC7336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xmlns="" id="{C6B9C406-BFD3-481F-9B48-3DCA3A3301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xmlns="" id="{4AF3D50D-B3D8-4A41-84D8-4BE250D1BD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xmlns="" id="{D7401DA1-CBDE-40D5-856F-25C28280FC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1</a:t>
            </a:r>
          </a:p>
        </p:txBody>
      </p:sp>
      <p:sp>
        <p:nvSpPr>
          <p:cNvPr id="30" name="Segnaposto immagine 8">
            <a:extLst>
              <a:ext uri="{FF2B5EF4-FFF2-40B4-BE49-F238E27FC236}">
                <a16:creationId xmlns:a16="http://schemas.microsoft.com/office/drawing/2014/main" xmlns="" id="{6321F101-EC7B-4128-A7FA-373AC507D3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2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xmlns="" id="{229667AF-39CB-43E6-8D30-A2DDF8365C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3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xmlns="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xmlns="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5" name="Segnaposto testo 7">
            <a:extLst>
              <a:ext uri="{FF2B5EF4-FFF2-40B4-BE49-F238E27FC236}">
                <a16:creationId xmlns:a16="http://schemas.microsoft.com/office/drawing/2014/main" xmlns="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</p:spTree>
    <p:extLst>
      <p:ext uri="{BB962C8B-B14F-4D97-AF65-F5344CB8AC3E}">
        <p14:creationId xmlns:p14="http://schemas.microsoft.com/office/powerpoint/2010/main" xmlns="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xmlns="" id="{724AA86D-A811-42CE-8C83-8053DFC667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xmlns="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xmlns="" id="{89314C5F-7D40-40CF-8951-9660A5ACE1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xmlns="" id="{6B4884FC-8C22-42B9-9E84-2B12AC7336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xmlns="" id="{D7401DA1-CBDE-40D5-856F-25C28280FC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xmlns="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xmlns="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xmlns="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xmlns="" id="{A31598D0-210A-4FC8-9A7B-BFA0921CF2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po 5">
            <a:extLst>
              <a:ext uri="{FF2B5EF4-FFF2-40B4-BE49-F238E27FC236}">
                <a16:creationId xmlns:a16="http://schemas.microsoft.com/office/drawing/2014/main" xmlns="" id="{606439E2-68F5-46DF-9799-ABBEBECFD3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Connettore diritto 20">
              <a:extLst>
                <a:ext uri="{FF2B5EF4-FFF2-40B4-BE49-F238E27FC236}">
                  <a16:creationId xmlns:a16="http://schemas.microsoft.com/office/drawing/2014/main" xmlns="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xmlns="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xmlns="" id="{BDA24073-E1E8-43FF-B135-B2947B9722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6" name="Segnaposto immagine 8">
            <a:extLst>
              <a:ext uri="{FF2B5EF4-FFF2-40B4-BE49-F238E27FC236}">
                <a16:creationId xmlns:a16="http://schemas.microsoft.com/office/drawing/2014/main" xmlns="" id="{DAD1D946-AD65-4E2D-A739-D93BA1AC1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immagine 8">
            <a:extLst>
              <a:ext uri="{FF2B5EF4-FFF2-40B4-BE49-F238E27FC236}">
                <a16:creationId xmlns:a16="http://schemas.microsoft.com/office/drawing/2014/main" xmlns="" id="{036FD13F-5CDF-4A6F-A890-1F23EA5902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xmlns="" id="{4EA974DF-48E5-46E7-9453-8A47028BC5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xmlns="" id="{CA85692E-DBD5-4FD7-95CA-849C102632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po 37">
            <a:extLst>
              <a:ext uri="{FF2B5EF4-FFF2-40B4-BE49-F238E27FC236}">
                <a16:creationId xmlns:a16="http://schemas.microsoft.com/office/drawing/2014/main" xmlns="" id="{606422F5-A2F2-43D5-84EE-F875A28A72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Connettore diritto 38">
              <a:extLst>
                <a:ext uri="{FF2B5EF4-FFF2-40B4-BE49-F238E27FC236}">
                  <a16:creationId xmlns:a16="http://schemas.microsoft.com/office/drawing/2014/main" xmlns="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xmlns="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xmlns="" id="{DEE070FD-95C9-4396-B429-69E1E14E32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2" name="Segnaposto immagine 8">
            <a:extLst>
              <a:ext uri="{FF2B5EF4-FFF2-40B4-BE49-F238E27FC236}">
                <a16:creationId xmlns:a16="http://schemas.microsoft.com/office/drawing/2014/main" xmlns="" id="{5A9E7D40-35C3-4F7D-AAB6-D4168037C9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3" name="Segnaposto immagine 8">
            <a:extLst>
              <a:ext uri="{FF2B5EF4-FFF2-40B4-BE49-F238E27FC236}">
                <a16:creationId xmlns:a16="http://schemas.microsoft.com/office/drawing/2014/main" xmlns="" id="{13CB6343-C37E-4656-A566-EA9A3A1BF0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4" name="Segnaposto testo 7">
            <a:extLst>
              <a:ext uri="{FF2B5EF4-FFF2-40B4-BE49-F238E27FC236}">
                <a16:creationId xmlns:a16="http://schemas.microsoft.com/office/drawing/2014/main" xmlns="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xmlns="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xmlns="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7" name="Segnaposto testo 7">
            <a:extLst>
              <a:ext uri="{FF2B5EF4-FFF2-40B4-BE49-F238E27FC236}">
                <a16:creationId xmlns:a16="http://schemas.microsoft.com/office/drawing/2014/main" xmlns="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xmlns="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xmlns="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</p:spTree>
    <p:extLst>
      <p:ext uri="{BB962C8B-B14F-4D97-AF65-F5344CB8AC3E}">
        <p14:creationId xmlns:p14="http://schemas.microsoft.com/office/powerpoint/2010/main" xmlns="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xmlns="" id="{48934421-B8F7-41B6-9EC4-5E3C497424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xmlns="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xmlns="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xmlns="" id="{266B4E82-4E92-438C-9DBD-FDAC98DBA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xmlns="" id="{5C2A05E4-0266-470B-94B6-0EA500EFD5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xmlns="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xmlns="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xmlns="" id="{DC756ECA-27F0-4309-A411-2021931A3A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xmlns="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xmlns="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xmlns="" id="{CC2A50A3-3A8F-469D-B16E-A06FD4C2A9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xmlns="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xmlns="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xmlns="" id="{ADC5446D-3469-43DA-ACE3-2AEC5B9038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xmlns="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xmlns="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xmlns="" id="{BF024C2A-A070-4BF1-BA78-8FDD47DED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xmlns="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xmlns="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xmlns="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xmlns="" id="{48934421-B8F7-41B6-9EC4-5E3C497424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xmlns="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xmlns="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xmlns="" id="{266B4E82-4E92-438C-9DBD-FDAC98DBA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xmlns="" id="{5C2A05E4-0266-470B-94B6-0EA500EFD5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xmlns="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xmlns="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xmlns="" id="{DC756ECA-27F0-4309-A411-2021931A3A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xmlns="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xmlns="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xmlns="" id="{CC2A50A3-3A8F-469D-B16E-A06FD4C2A9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xmlns="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xmlns="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xmlns="" id="{ADC5446D-3469-43DA-ACE3-2AEC5B9038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xmlns="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xmlns="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xmlns="" id="{BF024C2A-A070-4BF1-BA78-8FDD47DED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xmlns="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xmlns="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xmlns="" id="{49030BC1-7B5E-4BBD-AB44-8615DCFD46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xmlns="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xmlns="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xmlns="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xmlns="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xmlns="" id="{0CE973A6-10E7-4E33-AA8B-7240F9197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xmlns="" id="{48934421-B8F7-41B6-9EC4-5E3C497424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xmlns="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xmlns="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xmlns="" id="{266B4E82-4E92-438C-9DBD-FDAC98DBA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xmlns="" id="{5C2A05E4-0266-470B-94B6-0EA500EFD5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xmlns="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xmlns="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xmlns="" id="{DC756ECA-27F0-4309-A411-2021931A3A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xmlns="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xmlns="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xmlns="" id="{CC2A50A3-3A8F-469D-B16E-A06FD4C2A9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xmlns="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xmlns="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xmlns="" id="{ADC5446D-3469-43DA-ACE3-2AEC5B9038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xmlns="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xmlns="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xmlns="" id="{BF024C2A-A070-4BF1-BA78-8FDD47DED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xmlns="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xmlns="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xmlns="" id="{49030BC1-7B5E-4BBD-AB44-8615DCFD46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xmlns="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xmlns="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xmlns="" id="{A69BD202-1C38-47A5-8B06-0AADB78AAE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immagine 8">
            <a:extLst>
              <a:ext uri="{FF2B5EF4-FFF2-40B4-BE49-F238E27FC236}">
                <a16:creationId xmlns:a16="http://schemas.microsoft.com/office/drawing/2014/main" xmlns="" id="{68CF0B9D-069C-46BA-9B77-7BDE114F3E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39" name="Segnaposto testo 7">
            <a:extLst>
              <a:ext uri="{FF2B5EF4-FFF2-40B4-BE49-F238E27FC236}">
                <a16:creationId xmlns:a16="http://schemas.microsoft.com/office/drawing/2014/main" xmlns="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0" name="Segnaposto testo 7">
            <a:extLst>
              <a:ext uri="{FF2B5EF4-FFF2-40B4-BE49-F238E27FC236}">
                <a16:creationId xmlns:a16="http://schemas.microsoft.com/office/drawing/2014/main" xmlns="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xmlns="" id="{65909E03-0C86-44C4-9260-484E8CF631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2" name="Segnaposto testo 7">
            <a:extLst>
              <a:ext uri="{FF2B5EF4-FFF2-40B4-BE49-F238E27FC236}">
                <a16:creationId xmlns:a16="http://schemas.microsoft.com/office/drawing/2014/main" xmlns="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3" name="Segnaposto testo 7">
            <a:extLst>
              <a:ext uri="{FF2B5EF4-FFF2-40B4-BE49-F238E27FC236}">
                <a16:creationId xmlns:a16="http://schemas.microsoft.com/office/drawing/2014/main" xmlns="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4" name="Segnaposto immagine 8">
            <a:extLst>
              <a:ext uri="{FF2B5EF4-FFF2-40B4-BE49-F238E27FC236}">
                <a16:creationId xmlns:a16="http://schemas.microsoft.com/office/drawing/2014/main" xmlns="" id="{A968314E-9F6B-4D90-BC2A-C5BB6AC70F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xmlns="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xmlns="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7" name="Segnaposto immagine 8">
            <a:extLst>
              <a:ext uri="{FF2B5EF4-FFF2-40B4-BE49-F238E27FC236}">
                <a16:creationId xmlns:a16="http://schemas.microsoft.com/office/drawing/2014/main" xmlns="" id="{1D462CE1-BEE9-45C4-AB54-354D05E69D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xmlns="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xmlns="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xmlns="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xmlns="" id="{724AA86D-A811-42CE-8C83-8053DFC667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0B42CCEE-B750-4EF9-BAE5-217844AE7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xmlns="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xmlns="" id="{89314C5F-7D40-40CF-8951-9660A5ACE1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b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xmlns="" id="{A623EB06-2F79-4698-807D-96A58B4F1D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D6D785D2-DAEB-48F3-AB8A-2954F03AC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xmlns="" id="{BB42ECCE-195D-45F5-94EB-137CEFCFE9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3192705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arancio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xmlns="" id="{A623EB06-2F79-4698-807D-96A58B4F1D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D6D785D2-DAEB-48F3-AB8A-2954F03AC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xmlns="" id="{BB42ECCE-195D-45F5-94EB-137CEFCFE9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185705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xmlns="" id="{7B86D83E-A097-4B71-82C6-197A18DD3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A2552DEC-1A1C-4055-B5AF-D7C796522F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xmlns="" id="{565D4960-2277-429C-B87B-0801453539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2157526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xmlns="" id="{7B86D83E-A097-4B71-82C6-197A18DD3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A2552DEC-1A1C-4055-B5AF-D7C796522F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xmlns="" id="{565D4960-2277-429C-B87B-0801453539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4031722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xmlns="" id="{7B86D83E-A097-4B71-82C6-197A18DD3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A2552DEC-1A1C-4055-B5AF-D7C796522F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xmlns="" id="{565D4960-2277-429C-B87B-0801453539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29861092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gnaposto immagine 8">
            <a:extLst>
              <a:ext uri="{FF2B5EF4-FFF2-40B4-BE49-F238E27FC236}">
                <a16:creationId xmlns:a16="http://schemas.microsoft.com/office/drawing/2014/main" xmlns="" id="{489EE1C9-68AE-4BDD-B34C-9DE809C4DD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xmlns="" id="{A222F077-B5D5-442D-BB60-47BE1094D1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6" name="Segnaposto testo 16">
            <a:extLst>
              <a:ext uri="{FF2B5EF4-FFF2-40B4-BE49-F238E27FC236}">
                <a16:creationId xmlns:a16="http://schemas.microsoft.com/office/drawing/2014/main" xmlns="" id="{9F89ADF8-2320-4EC3-98EA-5CB618A528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6625375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xmlns="" id="{6E015B08-6C1F-4B1F-8038-D3C209BA0D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xmlns="" id="{A222F077-B5D5-442D-BB60-47BE1094D1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xmlns="" id="{4E78EDD8-13BF-4551-BD7B-C04131A68B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xmlns="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27354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xmlns="" id="{6E015B08-6C1F-4B1F-8038-D3C209BA0D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xmlns="" id="{A222F077-B5D5-442D-BB60-47BE1094D1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xmlns="" id="{4E78EDD8-13BF-4551-BD7B-C04131A68B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xmlns="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931107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xmlns="" id="{6E015B08-6C1F-4B1F-8038-D3C209BA0D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xmlns="" id="{A222F077-B5D5-442D-BB60-47BE1094D1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xmlns="" id="{4E78EDD8-13BF-4551-BD7B-C04131A68B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xmlns="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006365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xmlns="" id="{6E015B08-6C1F-4B1F-8038-D3C209BA0D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xmlns="" id="{A222F077-B5D5-442D-BB60-47BE1094D1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xmlns="" id="{4E78EDD8-13BF-4551-BD7B-C04131A68B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xmlns="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643891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xmlns="" id="{4016877F-9863-4CBC-B4AF-D4764DBA67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xmlns="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xmlns="" id="{B8546525-A0E6-4238-93BC-5D43C93A45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xmlns="" id="{E905A207-2310-4F94-86E5-13B4CCC359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xmlns="" id="{018BFA80-A3BB-4316-BD6E-3E5F6B4D89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</p:spTree>
    <p:extLst>
      <p:ext uri="{BB962C8B-B14F-4D97-AF65-F5344CB8AC3E}">
        <p14:creationId xmlns:p14="http://schemas.microsoft.com/office/powerpoint/2010/main" xmlns="" val="3932519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xmlns="" id="{32EC3EF4-A2D5-4058-977A-74A37AC365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xmlns="" id="{4E7C74DD-4244-46B7-8336-30F7151DB2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xmlns="" id="{9DC663CF-0C67-4619-B40E-7832C4DA15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xmlns="" val="1612203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xmlns="" id="{018BFA80-A3BB-4316-BD6E-3E5F6B4D89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8F962CE0-5C0C-48F3-A07B-34E33D6704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xmlns="" id="{654457EF-8A97-4FCA-9870-5095D09BF8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xmlns="" id="{0CC06030-90E1-4B3F-AFDF-369354FBFE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xmlns="" val="2653485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xmlns="" id="{FC033E0E-968F-40A8-BE78-354499D7F9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xmlns="" id="{B9454D95-B362-4CB6-B706-EB2022A334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D6D785D2-DAEB-48F3-AB8A-2954F03AC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30448034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xmlns="" id="{A623EB06-2F79-4698-807D-96A58B4F1D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xmlns="" id="{FF9E63E5-568A-4FA2-9851-E5BFA12B85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xmlns="" id="{D6D785D2-DAEB-48F3-AB8A-2954F03AC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xmlns="" id="{BB42ECCE-195D-45F5-94EB-137CEFCFE9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xmlns="" val="13255390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A58CF-9743-4356-B928-0FF821DDF73A}" type="datetime1">
              <a:rPr lang="it-IT" smtClean="0"/>
              <a:pPr/>
              <a:t>10/10/2026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Presentazione a cura di Laura Bellanova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5A2-8977-4C81-9FE3-9A6E0AA9FD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731966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1C62-25F5-4A21-AE12-ED57B326953C}" type="datetime1">
              <a:rPr lang="it-IT" smtClean="0"/>
              <a:pPr/>
              <a:t>10/10/2026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Presentazione a cura di Laura Bellanova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5A2-8977-4C81-9FE3-9A6E0AA9FD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661909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A4C-81E0-4682-9DAA-08AEEBEE6171}" type="datetime1">
              <a:rPr lang="it-IT" smtClean="0"/>
              <a:pPr/>
              <a:t>10/10/2026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Presentazione a cura di Laura Bellanova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5A2-8977-4C81-9FE3-9A6E0AA9FD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0680905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0338F-0DB5-4030-808C-B9C7B3204ECF}" type="datetime1">
              <a:rPr lang="it-IT" smtClean="0"/>
              <a:pPr/>
              <a:t>10/10/2026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Presentazione a cura di Laura Bellanova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35A2-8977-4C81-9FE3-9A6E0AA9FD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58942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xmlns="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  <p:sldLayoutId id="2147484013" r:id="rId57"/>
    <p:sldLayoutId id="2147484014" r:id="rId58"/>
    <p:sldLayoutId id="2147484015" r:id="rId59"/>
    <p:sldLayoutId id="2147484016" r:id="rId6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ur.gov.it/documents/20182/0/Alunni+con+bisogni+educativi+speciali+(BES).+Chiarimenti.pdf/11f6467c-ed40-d793-746a-f3b04a6d4906?version=1.0&amp;t=1555667446450" TargetMode="External"/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>
            <a:extLst>
              <a:ext uri="{FF2B5EF4-FFF2-40B4-BE49-F238E27FC236}">
                <a16:creationId xmlns:a16="http://schemas.microsoft.com/office/drawing/2014/main" xmlns="" id="{09890287-4DB6-4C87-AEAF-17E9594F40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13" b="7813"/>
          <a:stretch>
            <a:fillRect/>
          </a:stretch>
        </p:blipFill>
        <p:spPr/>
      </p:pic>
      <p:sp>
        <p:nvSpPr>
          <p:cNvPr id="285" name="Segnaposto testo 284">
            <a:extLst>
              <a:ext uri="{FF2B5EF4-FFF2-40B4-BE49-F238E27FC236}">
                <a16:creationId xmlns:a16="http://schemas.microsoft.com/office/drawing/2014/main" xmlns="" id="{C0BF9B80-F084-4423-8C1C-E79BE82987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286" name="Segnaposto testo 285">
            <a:extLst>
              <a:ext uri="{FF2B5EF4-FFF2-40B4-BE49-F238E27FC236}">
                <a16:creationId xmlns:a16="http://schemas.microsoft.com/office/drawing/2014/main" xmlns="" id="{9626180B-FF05-48CF-BFB3-C95C9B5DAB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it-IT" dirty="0" err="1"/>
              <a:t>iNCOPN</a:t>
            </a:r>
            <a:endParaRPr lang="it-IT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xmlns="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9656" y="2132856"/>
            <a:ext cx="6388575" cy="1944216"/>
          </a:xfrm>
        </p:spPr>
        <p:txBody>
          <a:bodyPr rtlCol="0">
            <a:normAutofit fontScale="90000"/>
          </a:bodyPr>
          <a:lstStyle/>
          <a:p>
            <a:r>
              <a:rPr lang="it-IT" b="1" dirty="0"/>
              <a:t>La sfida dell’Inclusione  </a:t>
            </a:r>
            <a:br>
              <a:rPr lang="it-IT" b="1" dirty="0"/>
            </a:br>
            <a:r>
              <a:rPr lang="it-IT" b="1" dirty="0"/>
              <a:t>governance, procedure e responsabilità</a:t>
            </a:r>
            <a:endParaRPr lang="it-IT" dirty="0"/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xmlns="" id="{606F8B2E-A7F5-4413-BEED-BFF7C3D9F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859513"/>
          </a:xfrm>
        </p:spPr>
        <p:txBody>
          <a:bodyPr rtlCol="0"/>
          <a:lstStyle/>
          <a:p>
            <a:pPr rtl="0"/>
            <a:r>
              <a:rPr lang="it-IT" dirty="0"/>
              <a:t>Incontri di formazione con i Docenti dell’IIS Statista Aldo Moro</a:t>
            </a:r>
          </a:p>
        </p:txBody>
      </p:sp>
    </p:spTree>
    <p:extLst>
      <p:ext uri="{BB962C8B-B14F-4D97-AF65-F5344CB8AC3E}">
        <p14:creationId xmlns:p14="http://schemas.microsoft.com/office/powerpoint/2010/main" xmlns="" val="3135228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D9493A7-3E20-02E1-DF85-B736DE5AB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947960" cy="586740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400" b="1" cap="none" dirty="0">
                <a:latin typeface="+mn-lt"/>
              </a:rPr>
              <a:t>Scenario normativo di riferimento che intende l’inclusione come diritto costituzionale</a:t>
            </a:r>
            <a:r>
              <a:rPr lang="it-IT" sz="2400" cap="none" dirty="0">
                <a:latin typeface="+mn-lt"/>
              </a:rPr>
              <a:t> e </a:t>
            </a:r>
            <a:r>
              <a:rPr lang="it-IT" sz="2400" b="1" cap="none" dirty="0">
                <a:latin typeface="+mn-lt"/>
              </a:rPr>
              <a:t>dovere organizzativo della scuola</a:t>
            </a:r>
            <a:r>
              <a:rPr lang="it-IT" sz="2400" cap="none" dirty="0">
                <a:latin typeface="+mn-lt"/>
              </a:rPr>
              <a:t/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latin typeface="+mn-lt"/>
              </a:rPr>
              <a:t/>
            </a:r>
            <a:br>
              <a:rPr lang="it-IT" sz="2400" cap="none" dirty="0">
                <a:latin typeface="+mn-lt"/>
              </a:rPr>
            </a:br>
            <a:r>
              <a:rPr lang="it-IT" sz="2400" b="1" cap="none" dirty="0">
                <a:solidFill>
                  <a:schemeClr val="accent1"/>
                </a:solidFill>
                <a:latin typeface="+mn-lt"/>
              </a:rPr>
              <a:t>Dal “singolo caso” al sistema inclusivo</a:t>
            </a:r>
            <a:br>
              <a:rPr lang="it-IT" sz="2400" b="1" cap="none" dirty="0">
                <a:solidFill>
                  <a:schemeClr val="accent1"/>
                </a:solidFill>
                <a:latin typeface="+mn-lt"/>
              </a:rPr>
            </a:br>
            <a:r>
              <a:rPr lang="it-IT" sz="2400" cap="none" dirty="0">
                <a:latin typeface="+mn-lt"/>
              </a:rPr>
              <a:t>La specificità della scuola superiore:</a:t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latin typeface="+mn-lt"/>
              </a:rPr>
              <a:t>La pluralità di indirizzi può comportare una maggiore frammentazione disciplinare</a:t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latin typeface="+mn-lt"/>
              </a:rPr>
              <a:t>Transizioni delicate (post-obbligo, formazione scuola-lavoro, esame di stato)</a:t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latin typeface="+mn-lt"/>
              </a:rPr>
              <a:t/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solidFill>
                  <a:schemeClr val="accent1"/>
                </a:solidFill>
                <a:latin typeface="+mn-lt"/>
              </a:rPr>
              <a:t>R</a:t>
            </a:r>
            <a:r>
              <a:rPr lang="it-IT" sz="2400" b="1" cap="none" dirty="0">
                <a:solidFill>
                  <a:schemeClr val="accent1"/>
                </a:solidFill>
                <a:latin typeface="+mn-lt"/>
              </a:rPr>
              <a:t>iferimenti normativi essenziali</a:t>
            </a:r>
            <a:r>
              <a:rPr lang="it-IT" sz="2400" cap="none" dirty="0">
                <a:solidFill>
                  <a:schemeClr val="accent1"/>
                </a:solidFill>
                <a:latin typeface="+mn-lt"/>
              </a:rPr>
              <a:t/>
            </a:r>
            <a:br>
              <a:rPr lang="it-IT" sz="2400" cap="none" dirty="0">
                <a:solidFill>
                  <a:schemeClr val="accent1"/>
                </a:solidFill>
                <a:latin typeface="+mn-lt"/>
              </a:rPr>
            </a:br>
            <a:r>
              <a:rPr lang="it-IT" sz="2400" cap="none" dirty="0">
                <a:latin typeface="+mn-lt"/>
              </a:rPr>
              <a:t>l. 104/1992</a:t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latin typeface="+mn-lt"/>
              </a:rPr>
              <a:t>d.lgs. 66/2017 e d.lgs. 96/2019</a:t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latin typeface="+mn-lt"/>
              </a:rPr>
              <a:t>dm 182/2020 e modelli nazionali pei</a:t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latin typeface="+mn-lt"/>
              </a:rPr>
              <a:t>linee guida per l’inclusione (2022–2024)</a:t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latin typeface="+mn-lt"/>
              </a:rPr>
              <a:t>Legge 150 (riforma sistema di </a:t>
            </a:r>
            <a:r>
              <a:rPr lang="it-IT" sz="2400" cap="none" dirty="0" err="1">
                <a:latin typeface="+mn-lt"/>
              </a:rPr>
              <a:t>valutaizone</a:t>
            </a:r>
            <a:r>
              <a:rPr lang="it-IT" sz="2400" cap="none" dirty="0">
                <a:latin typeface="+mn-lt"/>
              </a:rPr>
              <a:t>)</a:t>
            </a:r>
            <a:br>
              <a:rPr lang="it-IT" sz="2400" cap="none" dirty="0">
                <a:latin typeface="+mn-lt"/>
              </a:rPr>
            </a:br>
            <a:r>
              <a:rPr lang="it-IT" sz="2400" cap="none" dirty="0">
                <a:latin typeface="+mn-lt"/>
              </a:rPr>
              <a:t>Legge 164 (riforma esami di stato)</a:t>
            </a:r>
            <a:br>
              <a:rPr lang="it-IT" sz="2400" cap="none" dirty="0">
                <a:latin typeface="+mn-lt"/>
              </a:rPr>
            </a:br>
            <a:endParaRPr lang="it-IT" sz="2400" cap="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25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-295835" y="332656"/>
            <a:ext cx="12487835" cy="6812821"/>
            <a:chOff x="0" y="0"/>
            <a:chExt cx="8228160" cy="9746351"/>
          </a:xfrm>
        </p:grpSpPr>
        <p:grpSp>
          <p:nvGrpSpPr>
            <p:cNvPr id="5" name="Gruppo 4"/>
            <p:cNvGrpSpPr/>
            <p:nvPr/>
          </p:nvGrpSpPr>
          <p:grpSpPr>
            <a:xfrm>
              <a:off x="438614" y="0"/>
              <a:ext cx="7789546" cy="1836421"/>
              <a:chOff x="67554" y="0"/>
              <a:chExt cx="7789546" cy="1836421"/>
            </a:xfrm>
          </p:grpSpPr>
          <p:grpSp>
            <p:nvGrpSpPr>
              <p:cNvPr id="13" name="Gruppo 12"/>
              <p:cNvGrpSpPr/>
              <p:nvPr/>
            </p:nvGrpSpPr>
            <p:grpSpPr>
              <a:xfrm>
                <a:off x="2554941" y="0"/>
                <a:ext cx="5302159" cy="1836421"/>
                <a:chOff x="0" y="0"/>
                <a:chExt cx="3674647" cy="1272693"/>
              </a:xfrm>
            </p:grpSpPr>
            <p:sp>
              <p:nvSpPr>
                <p:cNvPr id="15" name="Triangolo isoscele 3"/>
                <p:cNvSpPr/>
                <p:nvPr/>
              </p:nvSpPr>
              <p:spPr>
                <a:xfrm rot="10800000">
                  <a:off x="0" y="68022"/>
                  <a:ext cx="3359908" cy="1200150"/>
                </a:xfrm>
                <a:custGeom>
                  <a:avLst/>
                  <a:gdLst>
                    <a:gd name="connsiteX0" fmla="*/ 0 w 2886075"/>
                    <a:gd name="connsiteY0" fmla="*/ 1181100 h 1181100"/>
                    <a:gd name="connsiteX1" fmla="*/ 1443038 w 2886075"/>
                    <a:gd name="connsiteY1" fmla="*/ 0 h 1181100"/>
                    <a:gd name="connsiteX2" fmla="*/ 2886075 w 2886075"/>
                    <a:gd name="connsiteY2" fmla="*/ 1181100 h 1181100"/>
                    <a:gd name="connsiteX3" fmla="*/ 0 w 2886075"/>
                    <a:gd name="connsiteY3" fmla="*/ 1181100 h 1181100"/>
                    <a:gd name="connsiteX0" fmla="*/ 0 w 3333750"/>
                    <a:gd name="connsiteY0" fmla="*/ 1190625 h 1190625"/>
                    <a:gd name="connsiteX1" fmla="*/ 1890713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33750"/>
                    <a:gd name="connsiteY0" fmla="*/ 1190625 h 1190625"/>
                    <a:gd name="connsiteX1" fmla="*/ 985838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69433"/>
                    <a:gd name="connsiteY0" fmla="*/ 1190625 h 1190625"/>
                    <a:gd name="connsiteX1" fmla="*/ 1021521 w 3369433"/>
                    <a:gd name="connsiteY1" fmla="*/ 0 h 1190625"/>
                    <a:gd name="connsiteX2" fmla="*/ 3369433 w 3369433"/>
                    <a:gd name="connsiteY2" fmla="*/ 1181100 h 1190625"/>
                    <a:gd name="connsiteX3" fmla="*/ 0 w 3369433"/>
                    <a:gd name="connsiteY3" fmla="*/ 1190625 h 1190625"/>
                    <a:gd name="connsiteX0" fmla="*/ 0 w 3359908"/>
                    <a:gd name="connsiteY0" fmla="*/ 1190625 h 1200150"/>
                    <a:gd name="connsiteX1" fmla="*/ 1021521 w 3359908"/>
                    <a:gd name="connsiteY1" fmla="*/ 0 h 1200150"/>
                    <a:gd name="connsiteX2" fmla="*/ 3359908 w 3359908"/>
                    <a:gd name="connsiteY2" fmla="*/ 1200150 h 1200150"/>
                    <a:gd name="connsiteX3" fmla="*/ 0 w 3359908"/>
                    <a:gd name="connsiteY3" fmla="*/ 1190625 h 1200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59908" h="1200150">
                      <a:moveTo>
                        <a:pt x="0" y="1190625"/>
                      </a:moveTo>
                      <a:lnTo>
                        <a:pt x="1021521" y="0"/>
                      </a:lnTo>
                      <a:lnTo>
                        <a:pt x="3359908" y="1200150"/>
                      </a:lnTo>
                      <a:lnTo>
                        <a:pt x="0" y="1190625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16" name="Triangolo isoscele 3"/>
                <p:cNvSpPr/>
                <p:nvPr/>
              </p:nvSpPr>
              <p:spPr>
                <a:xfrm rot="10800000">
                  <a:off x="330874" y="51232"/>
                  <a:ext cx="3037388" cy="1036766"/>
                </a:xfrm>
                <a:custGeom>
                  <a:avLst/>
                  <a:gdLst>
                    <a:gd name="connsiteX0" fmla="*/ 0 w 2886075"/>
                    <a:gd name="connsiteY0" fmla="*/ 1181100 h 1181100"/>
                    <a:gd name="connsiteX1" fmla="*/ 1443038 w 2886075"/>
                    <a:gd name="connsiteY1" fmla="*/ 0 h 1181100"/>
                    <a:gd name="connsiteX2" fmla="*/ 2886075 w 2886075"/>
                    <a:gd name="connsiteY2" fmla="*/ 1181100 h 1181100"/>
                    <a:gd name="connsiteX3" fmla="*/ 0 w 2886075"/>
                    <a:gd name="connsiteY3" fmla="*/ 1181100 h 1181100"/>
                    <a:gd name="connsiteX0" fmla="*/ 0 w 3333750"/>
                    <a:gd name="connsiteY0" fmla="*/ 1190625 h 1190625"/>
                    <a:gd name="connsiteX1" fmla="*/ 1890713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33750"/>
                    <a:gd name="connsiteY0" fmla="*/ 1190625 h 1190625"/>
                    <a:gd name="connsiteX1" fmla="*/ 985838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69433"/>
                    <a:gd name="connsiteY0" fmla="*/ 1190625 h 1190625"/>
                    <a:gd name="connsiteX1" fmla="*/ 1021521 w 3369433"/>
                    <a:gd name="connsiteY1" fmla="*/ 0 h 1190625"/>
                    <a:gd name="connsiteX2" fmla="*/ 3369433 w 3369433"/>
                    <a:gd name="connsiteY2" fmla="*/ 1181100 h 1190625"/>
                    <a:gd name="connsiteX3" fmla="*/ 0 w 3369433"/>
                    <a:gd name="connsiteY3" fmla="*/ 1190625 h 1190625"/>
                    <a:gd name="connsiteX0" fmla="*/ 0 w 3359908"/>
                    <a:gd name="connsiteY0" fmla="*/ 1190625 h 1200150"/>
                    <a:gd name="connsiteX1" fmla="*/ 1021521 w 3359908"/>
                    <a:gd name="connsiteY1" fmla="*/ 0 h 1200150"/>
                    <a:gd name="connsiteX2" fmla="*/ 3359908 w 3359908"/>
                    <a:gd name="connsiteY2" fmla="*/ 1200150 h 1200150"/>
                    <a:gd name="connsiteX3" fmla="*/ 0 w 3359908"/>
                    <a:gd name="connsiteY3" fmla="*/ 1190625 h 1200150"/>
                    <a:gd name="connsiteX0" fmla="*/ 0 w 3608886"/>
                    <a:gd name="connsiteY0" fmla="*/ 1179307 h 1200150"/>
                    <a:gd name="connsiteX1" fmla="*/ 1270499 w 3608886"/>
                    <a:gd name="connsiteY1" fmla="*/ 0 h 1200150"/>
                    <a:gd name="connsiteX2" fmla="*/ 3608886 w 3608886"/>
                    <a:gd name="connsiteY2" fmla="*/ 1200150 h 1200150"/>
                    <a:gd name="connsiteX3" fmla="*/ 0 w 3608886"/>
                    <a:gd name="connsiteY3" fmla="*/ 1179307 h 1200150"/>
                    <a:gd name="connsiteX0" fmla="*/ 0 w 3608886"/>
                    <a:gd name="connsiteY0" fmla="*/ 1224576 h 1245419"/>
                    <a:gd name="connsiteX1" fmla="*/ 1229758 w 3608886"/>
                    <a:gd name="connsiteY1" fmla="*/ 0 h 1245419"/>
                    <a:gd name="connsiteX2" fmla="*/ 3608886 w 3608886"/>
                    <a:gd name="connsiteY2" fmla="*/ 1245419 h 1245419"/>
                    <a:gd name="connsiteX3" fmla="*/ 0 w 3608886"/>
                    <a:gd name="connsiteY3" fmla="*/ 1224576 h 1245419"/>
                    <a:gd name="connsiteX0" fmla="*/ 0 w 3608886"/>
                    <a:gd name="connsiteY0" fmla="*/ 1210995 h 1231838"/>
                    <a:gd name="connsiteX1" fmla="*/ 1229758 w 3608886"/>
                    <a:gd name="connsiteY1" fmla="*/ 0 h 1231838"/>
                    <a:gd name="connsiteX2" fmla="*/ 3608886 w 3608886"/>
                    <a:gd name="connsiteY2" fmla="*/ 1231838 h 1231838"/>
                    <a:gd name="connsiteX3" fmla="*/ 0 w 3608886"/>
                    <a:gd name="connsiteY3" fmla="*/ 1210995 h 1231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08886" h="1231838">
                      <a:moveTo>
                        <a:pt x="0" y="1210995"/>
                      </a:moveTo>
                      <a:lnTo>
                        <a:pt x="1229758" y="0"/>
                      </a:lnTo>
                      <a:lnTo>
                        <a:pt x="3608886" y="1231838"/>
                      </a:lnTo>
                      <a:lnTo>
                        <a:pt x="0" y="1210995"/>
                      </a:lnTo>
                      <a:close/>
                    </a:path>
                  </a:pathLst>
                </a:custGeom>
                <a:pattFill prst="wdUpDiag">
                  <a:fgClr>
                    <a:schemeClr val="bg2"/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17" name="Triangolo isoscele 4"/>
                <p:cNvSpPr/>
                <p:nvPr/>
              </p:nvSpPr>
              <p:spPr>
                <a:xfrm rot="1800000">
                  <a:off x="2507303" y="0"/>
                  <a:ext cx="1167344" cy="1056059"/>
                </a:xfrm>
                <a:custGeom>
                  <a:avLst/>
                  <a:gdLst>
                    <a:gd name="connsiteX0" fmla="*/ 0 w 838200"/>
                    <a:gd name="connsiteY0" fmla="*/ 483228 h 483228"/>
                    <a:gd name="connsiteX1" fmla="*/ 419100 w 838200"/>
                    <a:gd name="connsiteY1" fmla="*/ 0 h 483228"/>
                    <a:gd name="connsiteX2" fmla="*/ 838200 w 838200"/>
                    <a:gd name="connsiteY2" fmla="*/ 483228 h 483228"/>
                    <a:gd name="connsiteX3" fmla="*/ 0 w 838200"/>
                    <a:gd name="connsiteY3" fmla="*/ 483228 h 483228"/>
                    <a:gd name="connsiteX0" fmla="*/ 0 w 838200"/>
                    <a:gd name="connsiteY0" fmla="*/ 983608 h 983608"/>
                    <a:gd name="connsiteX1" fmla="*/ 295183 w 838200"/>
                    <a:gd name="connsiteY1" fmla="*/ 0 h 983608"/>
                    <a:gd name="connsiteX2" fmla="*/ 838200 w 838200"/>
                    <a:gd name="connsiteY2" fmla="*/ 983608 h 983608"/>
                    <a:gd name="connsiteX3" fmla="*/ 0 w 838200"/>
                    <a:gd name="connsiteY3" fmla="*/ 983608 h 983608"/>
                    <a:gd name="connsiteX0" fmla="*/ 0 w 647792"/>
                    <a:gd name="connsiteY0" fmla="*/ 1027656 h 1027656"/>
                    <a:gd name="connsiteX1" fmla="*/ 104775 w 647792"/>
                    <a:gd name="connsiteY1" fmla="*/ 0 h 1027656"/>
                    <a:gd name="connsiteX2" fmla="*/ 647792 w 647792"/>
                    <a:gd name="connsiteY2" fmla="*/ 983608 h 1027656"/>
                    <a:gd name="connsiteX3" fmla="*/ 0 w 647792"/>
                    <a:gd name="connsiteY3" fmla="*/ 1027656 h 1027656"/>
                    <a:gd name="connsiteX0" fmla="*/ 0 w 716335"/>
                    <a:gd name="connsiteY0" fmla="*/ 1023235 h 1023235"/>
                    <a:gd name="connsiteX1" fmla="*/ 173318 w 716335"/>
                    <a:gd name="connsiteY1" fmla="*/ 0 h 1023235"/>
                    <a:gd name="connsiteX2" fmla="*/ 716335 w 716335"/>
                    <a:gd name="connsiteY2" fmla="*/ 983608 h 1023235"/>
                    <a:gd name="connsiteX3" fmla="*/ 0 w 716335"/>
                    <a:gd name="connsiteY3" fmla="*/ 1023235 h 1023235"/>
                    <a:gd name="connsiteX0" fmla="*/ 0 w 1167344"/>
                    <a:gd name="connsiteY0" fmla="*/ 1000346 h 1000346"/>
                    <a:gd name="connsiteX1" fmla="*/ 624327 w 1167344"/>
                    <a:gd name="connsiteY1" fmla="*/ 0 h 1000346"/>
                    <a:gd name="connsiteX2" fmla="*/ 1167344 w 1167344"/>
                    <a:gd name="connsiteY2" fmla="*/ 983608 h 1000346"/>
                    <a:gd name="connsiteX3" fmla="*/ 0 w 1167344"/>
                    <a:gd name="connsiteY3" fmla="*/ 1000346 h 1000346"/>
                    <a:gd name="connsiteX0" fmla="*/ 0 w 1167344"/>
                    <a:gd name="connsiteY0" fmla="*/ 1056059 h 1056059"/>
                    <a:gd name="connsiteX1" fmla="*/ 587010 w 1167344"/>
                    <a:gd name="connsiteY1" fmla="*/ 0 h 1056059"/>
                    <a:gd name="connsiteX2" fmla="*/ 1167344 w 1167344"/>
                    <a:gd name="connsiteY2" fmla="*/ 1039321 h 1056059"/>
                    <a:gd name="connsiteX3" fmla="*/ 0 w 1167344"/>
                    <a:gd name="connsiteY3" fmla="*/ 1056059 h 1056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7344" h="1056059">
                      <a:moveTo>
                        <a:pt x="0" y="1056059"/>
                      </a:moveTo>
                      <a:lnTo>
                        <a:pt x="587010" y="0"/>
                      </a:lnTo>
                      <a:lnTo>
                        <a:pt x="1167344" y="1039321"/>
                      </a:lnTo>
                      <a:lnTo>
                        <a:pt x="0" y="1056059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18" name="Triangolo isoscele 3"/>
                <p:cNvSpPr/>
                <p:nvPr/>
              </p:nvSpPr>
              <p:spPr>
                <a:xfrm rot="10800000">
                  <a:off x="2321485" y="675500"/>
                  <a:ext cx="619479" cy="597193"/>
                </a:xfrm>
                <a:custGeom>
                  <a:avLst/>
                  <a:gdLst>
                    <a:gd name="connsiteX0" fmla="*/ 0 w 2886075"/>
                    <a:gd name="connsiteY0" fmla="*/ 1181100 h 1181100"/>
                    <a:gd name="connsiteX1" fmla="*/ 1443038 w 2886075"/>
                    <a:gd name="connsiteY1" fmla="*/ 0 h 1181100"/>
                    <a:gd name="connsiteX2" fmla="*/ 2886075 w 2886075"/>
                    <a:gd name="connsiteY2" fmla="*/ 1181100 h 1181100"/>
                    <a:gd name="connsiteX3" fmla="*/ 0 w 2886075"/>
                    <a:gd name="connsiteY3" fmla="*/ 1181100 h 1181100"/>
                    <a:gd name="connsiteX0" fmla="*/ 0 w 3333750"/>
                    <a:gd name="connsiteY0" fmla="*/ 1190625 h 1190625"/>
                    <a:gd name="connsiteX1" fmla="*/ 1890713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33750"/>
                    <a:gd name="connsiteY0" fmla="*/ 1190625 h 1190625"/>
                    <a:gd name="connsiteX1" fmla="*/ 985838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1045670 w 2347913"/>
                    <a:gd name="connsiteY0" fmla="*/ 1555603 h 1555603"/>
                    <a:gd name="connsiteX1" fmla="*/ 1 w 2347913"/>
                    <a:gd name="connsiteY1" fmla="*/ 0 h 1555603"/>
                    <a:gd name="connsiteX2" fmla="*/ 2347913 w 2347913"/>
                    <a:gd name="connsiteY2" fmla="*/ 1181100 h 1555603"/>
                    <a:gd name="connsiteX3" fmla="*/ 1045670 w 2347913"/>
                    <a:gd name="connsiteY3" fmla="*/ 1555603 h 1555603"/>
                    <a:gd name="connsiteX0" fmla="*/ 785220 w 2087463"/>
                    <a:gd name="connsiteY0" fmla="*/ 374503 h 374503"/>
                    <a:gd name="connsiteX1" fmla="*/ 0 w 2087463"/>
                    <a:gd name="connsiteY1" fmla="*/ 178129 h 374503"/>
                    <a:gd name="connsiteX2" fmla="*/ 2087463 w 2087463"/>
                    <a:gd name="connsiteY2" fmla="*/ 0 h 374503"/>
                    <a:gd name="connsiteX3" fmla="*/ 785220 w 2087463"/>
                    <a:gd name="connsiteY3" fmla="*/ 374503 h 374503"/>
                    <a:gd name="connsiteX0" fmla="*/ 785220 w 2351522"/>
                    <a:gd name="connsiteY0" fmla="*/ 438302 h 438302"/>
                    <a:gd name="connsiteX1" fmla="*/ 0 w 2351522"/>
                    <a:gd name="connsiteY1" fmla="*/ 241928 h 438302"/>
                    <a:gd name="connsiteX2" fmla="*/ 2351522 w 2351522"/>
                    <a:gd name="connsiteY2" fmla="*/ 0 h 438302"/>
                    <a:gd name="connsiteX3" fmla="*/ 785220 w 2351522"/>
                    <a:gd name="connsiteY3" fmla="*/ 438302 h 438302"/>
                    <a:gd name="connsiteX0" fmla="*/ 851239 w 2351522"/>
                    <a:gd name="connsiteY0" fmla="*/ 430327 h 430327"/>
                    <a:gd name="connsiteX1" fmla="*/ 0 w 2351522"/>
                    <a:gd name="connsiteY1" fmla="*/ 241928 h 430327"/>
                    <a:gd name="connsiteX2" fmla="*/ 2351522 w 2351522"/>
                    <a:gd name="connsiteY2" fmla="*/ 0 h 430327"/>
                    <a:gd name="connsiteX3" fmla="*/ 851239 w 2351522"/>
                    <a:gd name="connsiteY3" fmla="*/ 430327 h 430327"/>
                    <a:gd name="connsiteX0" fmla="*/ 1049285 w 2549568"/>
                    <a:gd name="connsiteY0" fmla="*/ 430327 h 430327"/>
                    <a:gd name="connsiteX1" fmla="*/ 0 w 2549568"/>
                    <a:gd name="connsiteY1" fmla="*/ 261866 h 430327"/>
                    <a:gd name="connsiteX2" fmla="*/ 2549568 w 2549568"/>
                    <a:gd name="connsiteY2" fmla="*/ 0 h 430327"/>
                    <a:gd name="connsiteX3" fmla="*/ 1049285 w 2549568"/>
                    <a:gd name="connsiteY3" fmla="*/ 430327 h 430327"/>
                    <a:gd name="connsiteX0" fmla="*/ 1148303 w 2549568"/>
                    <a:gd name="connsiteY0" fmla="*/ 410390 h 410390"/>
                    <a:gd name="connsiteX1" fmla="*/ 0 w 2549568"/>
                    <a:gd name="connsiteY1" fmla="*/ 261866 h 410390"/>
                    <a:gd name="connsiteX2" fmla="*/ 2549568 w 2549568"/>
                    <a:gd name="connsiteY2" fmla="*/ 0 h 410390"/>
                    <a:gd name="connsiteX3" fmla="*/ 1148303 w 2549568"/>
                    <a:gd name="connsiteY3" fmla="*/ 410390 h 410390"/>
                    <a:gd name="connsiteX0" fmla="*/ 1148303 w 2549568"/>
                    <a:gd name="connsiteY0" fmla="*/ 418365 h 418365"/>
                    <a:gd name="connsiteX1" fmla="*/ 0 w 2549568"/>
                    <a:gd name="connsiteY1" fmla="*/ 261866 h 418365"/>
                    <a:gd name="connsiteX2" fmla="*/ 2549568 w 2549568"/>
                    <a:gd name="connsiteY2" fmla="*/ 0 h 418365"/>
                    <a:gd name="connsiteX3" fmla="*/ 1148303 w 2549568"/>
                    <a:gd name="connsiteY3" fmla="*/ 418365 h 418365"/>
                    <a:gd name="connsiteX0" fmla="*/ 1065784 w 2549568"/>
                    <a:gd name="connsiteY0" fmla="*/ 410390 h 410390"/>
                    <a:gd name="connsiteX1" fmla="*/ 0 w 2549568"/>
                    <a:gd name="connsiteY1" fmla="*/ 261866 h 410390"/>
                    <a:gd name="connsiteX2" fmla="*/ 2549568 w 2549568"/>
                    <a:gd name="connsiteY2" fmla="*/ 0 h 410390"/>
                    <a:gd name="connsiteX3" fmla="*/ 1065784 w 2549568"/>
                    <a:gd name="connsiteY3" fmla="*/ 410390 h 410390"/>
                    <a:gd name="connsiteX0" fmla="*/ 1107002 w 2549568"/>
                    <a:gd name="connsiteY0" fmla="*/ 417028 h 417028"/>
                    <a:gd name="connsiteX1" fmla="*/ 0 w 2549568"/>
                    <a:gd name="connsiteY1" fmla="*/ 261866 h 417028"/>
                    <a:gd name="connsiteX2" fmla="*/ 2549568 w 2549568"/>
                    <a:gd name="connsiteY2" fmla="*/ 0 h 417028"/>
                    <a:gd name="connsiteX3" fmla="*/ 1107002 w 2549568"/>
                    <a:gd name="connsiteY3" fmla="*/ 417028 h 417028"/>
                    <a:gd name="connsiteX0" fmla="*/ 1107002 w 2549568"/>
                    <a:gd name="connsiteY0" fmla="*/ 423666 h 423666"/>
                    <a:gd name="connsiteX1" fmla="*/ 0 w 2549568"/>
                    <a:gd name="connsiteY1" fmla="*/ 261866 h 423666"/>
                    <a:gd name="connsiteX2" fmla="*/ 2549568 w 2549568"/>
                    <a:gd name="connsiteY2" fmla="*/ 0 h 423666"/>
                    <a:gd name="connsiteX3" fmla="*/ 1107002 w 2549568"/>
                    <a:gd name="connsiteY3" fmla="*/ 423666 h 423666"/>
                    <a:gd name="connsiteX0" fmla="*/ 2875522 w 2875522"/>
                    <a:gd name="connsiteY0" fmla="*/ 674147 h 674147"/>
                    <a:gd name="connsiteX1" fmla="*/ 0 w 2875522"/>
                    <a:gd name="connsiteY1" fmla="*/ 261866 h 674147"/>
                    <a:gd name="connsiteX2" fmla="*/ 2549568 w 2875522"/>
                    <a:gd name="connsiteY2" fmla="*/ 0 h 674147"/>
                    <a:gd name="connsiteX3" fmla="*/ 2875522 w 2875522"/>
                    <a:gd name="connsiteY3" fmla="*/ 674147 h 674147"/>
                    <a:gd name="connsiteX0" fmla="*/ 2875522 w 3220382"/>
                    <a:gd name="connsiteY0" fmla="*/ 733084 h 733084"/>
                    <a:gd name="connsiteX1" fmla="*/ 0 w 3220382"/>
                    <a:gd name="connsiteY1" fmla="*/ 320803 h 733084"/>
                    <a:gd name="connsiteX2" fmla="*/ 3220382 w 3220382"/>
                    <a:gd name="connsiteY2" fmla="*/ 0 h 733084"/>
                    <a:gd name="connsiteX3" fmla="*/ 2875522 w 3220382"/>
                    <a:gd name="connsiteY3" fmla="*/ 733084 h 733084"/>
                    <a:gd name="connsiteX0" fmla="*/ 3363390 w 3363390"/>
                    <a:gd name="connsiteY0" fmla="*/ 806756 h 806756"/>
                    <a:gd name="connsiteX1" fmla="*/ 0 w 3363390"/>
                    <a:gd name="connsiteY1" fmla="*/ 320803 h 806756"/>
                    <a:gd name="connsiteX2" fmla="*/ 3220382 w 3363390"/>
                    <a:gd name="connsiteY2" fmla="*/ 0 h 806756"/>
                    <a:gd name="connsiteX3" fmla="*/ 3363390 w 3363390"/>
                    <a:gd name="connsiteY3" fmla="*/ 806756 h 806756"/>
                    <a:gd name="connsiteX0" fmla="*/ 3485354 w 3485354"/>
                    <a:gd name="connsiteY0" fmla="*/ 806756 h 806756"/>
                    <a:gd name="connsiteX1" fmla="*/ 0 w 3485354"/>
                    <a:gd name="connsiteY1" fmla="*/ 320802 h 806756"/>
                    <a:gd name="connsiteX2" fmla="*/ 3342346 w 3485354"/>
                    <a:gd name="connsiteY2" fmla="*/ 0 h 806756"/>
                    <a:gd name="connsiteX3" fmla="*/ 3485354 w 3485354"/>
                    <a:gd name="connsiteY3" fmla="*/ 806756 h 806756"/>
                    <a:gd name="connsiteX0" fmla="*/ 3387780 w 3387780"/>
                    <a:gd name="connsiteY0" fmla="*/ 789074 h 789074"/>
                    <a:gd name="connsiteX1" fmla="*/ 0 w 3387780"/>
                    <a:gd name="connsiteY1" fmla="*/ 320802 h 789074"/>
                    <a:gd name="connsiteX2" fmla="*/ 3342346 w 3387780"/>
                    <a:gd name="connsiteY2" fmla="*/ 0 h 789074"/>
                    <a:gd name="connsiteX3" fmla="*/ 3387780 w 3387780"/>
                    <a:gd name="connsiteY3" fmla="*/ 789074 h 78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7780" h="789074">
                      <a:moveTo>
                        <a:pt x="3387780" y="789074"/>
                      </a:moveTo>
                      <a:lnTo>
                        <a:pt x="0" y="320802"/>
                      </a:lnTo>
                      <a:lnTo>
                        <a:pt x="3342346" y="0"/>
                      </a:lnTo>
                      <a:lnTo>
                        <a:pt x="3387780" y="78907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</p:grpSp>
          <p:sp>
            <p:nvSpPr>
              <p:cNvPr id="14" name="Rettangolo 13"/>
              <p:cNvSpPr/>
              <p:nvPr/>
            </p:nvSpPr>
            <p:spPr>
              <a:xfrm>
                <a:off x="67554" y="95385"/>
                <a:ext cx="2965529" cy="2186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it-IT"/>
              </a:p>
            </p:txBody>
          </p:sp>
        </p:grpSp>
        <p:grpSp>
          <p:nvGrpSpPr>
            <p:cNvPr id="6" name="Gruppo 5"/>
            <p:cNvGrpSpPr/>
            <p:nvPr/>
          </p:nvGrpSpPr>
          <p:grpSpPr>
            <a:xfrm rot="10800000">
              <a:off x="0" y="7909930"/>
              <a:ext cx="7789546" cy="1836421"/>
              <a:chOff x="67554" y="0"/>
              <a:chExt cx="7789546" cy="1836421"/>
            </a:xfrm>
          </p:grpSpPr>
          <p:grpSp>
            <p:nvGrpSpPr>
              <p:cNvPr id="7" name="Gruppo 6"/>
              <p:cNvGrpSpPr/>
              <p:nvPr/>
            </p:nvGrpSpPr>
            <p:grpSpPr>
              <a:xfrm>
                <a:off x="2554941" y="0"/>
                <a:ext cx="5302159" cy="1836421"/>
                <a:chOff x="0" y="0"/>
                <a:chExt cx="3674647" cy="1272693"/>
              </a:xfrm>
            </p:grpSpPr>
            <p:sp>
              <p:nvSpPr>
                <p:cNvPr id="9" name="Triangolo isoscele 3"/>
                <p:cNvSpPr/>
                <p:nvPr/>
              </p:nvSpPr>
              <p:spPr>
                <a:xfrm rot="10800000">
                  <a:off x="0" y="68022"/>
                  <a:ext cx="3359908" cy="1200150"/>
                </a:xfrm>
                <a:custGeom>
                  <a:avLst/>
                  <a:gdLst>
                    <a:gd name="connsiteX0" fmla="*/ 0 w 2886075"/>
                    <a:gd name="connsiteY0" fmla="*/ 1181100 h 1181100"/>
                    <a:gd name="connsiteX1" fmla="*/ 1443038 w 2886075"/>
                    <a:gd name="connsiteY1" fmla="*/ 0 h 1181100"/>
                    <a:gd name="connsiteX2" fmla="*/ 2886075 w 2886075"/>
                    <a:gd name="connsiteY2" fmla="*/ 1181100 h 1181100"/>
                    <a:gd name="connsiteX3" fmla="*/ 0 w 2886075"/>
                    <a:gd name="connsiteY3" fmla="*/ 1181100 h 1181100"/>
                    <a:gd name="connsiteX0" fmla="*/ 0 w 3333750"/>
                    <a:gd name="connsiteY0" fmla="*/ 1190625 h 1190625"/>
                    <a:gd name="connsiteX1" fmla="*/ 1890713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33750"/>
                    <a:gd name="connsiteY0" fmla="*/ 1190625 h 1190625"/>
                    <a:gd name="connsiteX1" fmla="*/ 985838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69433"/>
                    <a:gd name="connsiteY0" fmla="*/ 1190625 h 1190625"/>
                    <a:gd name="connsiteX1" fmla="*/ 1021521 w 3369433"/>
                    <a:gd name="connsiteY1" fmla="*/ 0 h 1190625"/>
                    <a:gd name="connsiteX2" fmla="*/ 3369433 w 3369433"/>
                    <a:gd name="connsiteY2" fmla="*/ 1181100 h 1190625"/>
                    <a:gd name="connsiteX3" fmla="*/ 0 w 3369433"/>
                    <a:gd name="connsiteY3" fmla="*/ 1190625 h 1190625"/>
                    <a:gd name="connsiteX0" fmla="*/ 0 w 3359908"/>
                    <a:gd name="connsiteY0" fmla="*/ 1190625 h 1200150"/>
                    <a:gd name="connsiteX1" fmla="*/ 1021521 w 3359908"/>
                    <a:gd name="connsiteY1" fmla="*/ 0 h 1200150"/>
                    <a:gd name="connsiteX2" fmla="*/ 3359908 w 3359908"/>
                    <a:gd name="connsiteY2" fmla="*/ 1200150 h 1200150"/>
                    <a:gd name="connsiteX3" fmla="*/ 0 w 3359908"/>
                    <a:gd name="connsiteY3" fmla="*/ 1190625 h 1200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59908" h="1200150">
                      <a:moveTo>
                        <a:pt x="0" y="1190625"/>
                      </a:moveTo>
                      <a:lnTo>
                        <a:pt x="1021521" y="0"/>
                      </a:lnTo>
                      <a:lnTo>
                        <a:pt x="3359908" y="1200150"/>
                      </a:lnTo>
                      <a:lnTo>
                        <a:pt x="0" y="1190625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10" name="Triangolo isoscele 3"/>
                <p:cNvSpPr/>
                <p:nvPr/>
              </p:nvSpPr>
              <p:spPr>
                <a:xfrm rot="10800000">
                  <a:off x="330874" y="51232"/>
                  <a:ext cx="3037388" cy="1036766"/>
                </a:xfrm>
                <a:custGeom>
                  <a:avLst/>
                  <a:gdLst>
                    <a:gd name="connsiteX0" fmla="*/ 0 w 2886075"/>
                    <a:gd name="connsiteY0" fmla="*/ 1181100 h 1181100"/>
                    <a:gd name="connsiteX1" fmla="*/ 1443038 w 2886075"/>
                    <a:gd name="connsiteY1" fmla="*/ 0 h 1181100"/>
                    <a:gd name="connsiteX2" fmla="*/ 2886075 w 2886075"/>
                    <a:gd name="connsiteY2" fmla="*/ 1181100 h 1181100"/>
                    <a:gd name="connsiteX3" fmla="*/ 0 w 2886075"/>
                    <a:gd name="connsiteY3" fmla="*/ 1181100 h 1181100"/>
                    <a:gd name="connsiteX0" fmla="*/ 0 w 3333750"/>
                    <a:gd name="connsiteY0" fmla="*/ 1190625 h 1190625"/>
                    <a:gd name="connsiteX1" fmla="*/ 1890713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33750"/>
                    <a:gd name="connsiteY0" fmla="*/ 1190625 h 1190625"/>
                    <a:gd name="connsiteX1" fmla="*/ 985838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69433"/>
                    <a:gd name="connsiteY0" fmla="*/ 1190625 h 1190625"/>
                    <a:gd name="connsiteX1" fmla="*/ 1021521 w 3369433"/>
                    <a:gd name="connsiteY1" fmla="*/ 0 h 1190625"/>
                    <a:gd name="connsiteX2" fmla="*/ 3369433 w 3369433"/>
                    <a:gd name="connsiteY2" fmla="*/ 1181100 h 1190625"/>
                    <a:gd name="connsiteX3" fmla="*/ 0 w 3369433"/>
                    <a:gd name="connsiteY3" fmla="*/ 1190625 h 1190625"/>
                    <a:gd name="connsiteX0" fmla="*/ 0 w 3359908"/>
                    <a:gd name="connsiteY0" fmla="*/ 1190625 h 1200150"/>
                    <a:gd name="connsiteX1" fmla="*/ 1021521 w 3359908"/>
                    <a:gd name="connsiteY1" fmla="*/ 0 h 1200150"/>
                    <a:gd name="connsiteX2" fmla="*/ 3359908 w 3359908"/>
                    <a:gd name="connsiteY2" fmla="*/ 1200150 h 1200150"/>
                    <a:gd name="connsiteX3" fmla="*/ 0 w 3359908"/>
                    <a:gd name="connsiteY3" fmla="*/ 1190625 h 1200150"/>
                    <a:gd name="connsiteX0" fmla="*/ 0 w 3608886"/>
                    <a:gd name="connsiteY0" fmla="*/ 1179307 h 1200150"/>
                    <a:gd name="connsiteX1" fmla="*/ 1270499 w 3608886"/>
                    <a:gd name="connsiteY1" fmla="*/ 0 h 1200150"/>
                    <a:gd name="connsiteX2" fmla="*/ 3608886 w 3608886"/>
                    <a:gd name="connsiteY2" fmla="*/ 1200150 h 1200150"/>
                    <a:gd name="connsiteX3" fmla="*/ 0 w 3608886"/>
                    <a:gd name="connsiteY3" fmla="*/ 1179307 h 1200150"/>
                    <a:gd name="connsiteX0" fmla="*/ 0 w 3608886"/>
                    <a:gd name="connsiteY0" fmla="*/ 1224576 h 1245419"/>
                    <a:gd name="connsiteX1" fmla="*/ 1229758 w 3608886"/>
                    <a:gd name="connsiteY1" fmla="*/ 0 h 1245419"/>
                    <a:gd name="connsiteX2" fmla="*/ 3608886 w 3608886"/>
                    <a:gd name="connsiteY2" fmla="*/ 1245419 h 1245419"/>
                    <a:gd name="connsiteX3" fmla="*/ 0 w 3608886"/>
                    <a:gd name="connsiteY3" fmla="*/ 1224576 h 1245419"/>
                    <a:gd name="connsiteX0" fmla="*/ 0 w 3608886"/>
                    <a:gd name="connsiteY0" fmla="*/ 1210995 h 1231838"/>
                    <a:gd name="connsiteX1" fmla="*/ 1229758 w 3608886"/>
                    <a:gd name="connsiteY1" fmla="*/ 0 h 1231838"/>
                    <a:gd name="connsiteX2" fmla="*/ 3608886 w 3608886"/>
                    <a:gd name="connsiteY2" fmla="*/ 1231838 h 1231838"/>
                    <a:gd name="connsiteX3" fmla="*/ 0 w 3608886"/>
                    <a:gd name="connsiteY3" fmla="*/ 1210995 h 1231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608886" h="1231838">
                      <a:moveTo>
                        <a:pt x="0" y="1210995"/>
                      </a:moveTo>
                      <a:lnTo>
                        <a:pt x="1229758" y="0"/>
                      </a:lnTo>
                      <a:lnTo>
                        <a:pt x="3608886" y="1231838"/>
                      </a:lnTo>
                      <a:lnTo>
                        <a:pt x="0" y="1210995"/>
                      </a:lnTo>
                      <a:close/>
                    </a:path>
                  </a:pathLst>
                </a:custGeom>
                <a:pattFill prst="wdUpDiag">
                  <a:fgClr>
                    <a:schemeClr val="bg2"/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11" name="Triangolo isoscele 4"/>
                <p:cNvSpPr/>
                <p:nvPr/>
              </p:nvSpPr>
              <p:spPr>
                <a:xfrm rot="1800000">
                  <a:off x="2507303" y="0"/>
                  <a:ext cx="1167344" cy="1056059"/>
                </a:xfrm>
                <a:custGeom>
                  <a:avLst/>
                  <a:gdLst>
                    <a:gd name="connsiteX0" fmla="*/ 0 w 838200"/>
                    <a:gd name="connsiteY0" fmla="*/ 483228 h 483228"/>
                    <a:gd name="connsiteX1" fmla="*/ 419100 w 838200"/>
                    <a:gd name="connsiteY1" fmla="*/ 0 h 483228"/>
                    <a:gd name="connsiteX2" fmla="*/ 838200 w 838200"/>
                    <a:gd name="connsiteY2" fmla="*/ 483228 h 483228"/>
                    <a:gd name="connsiteX3" fmla="*/ 0 w 838200"/>
                    <a:gd name="connsiteY3" fmla="*/ 483228 h 483228"/>
                    <a:gd name="connsiteX0" fmla="*/ 0 w 838200"/>
                    <a:gd name="connsiteY0" fmla="*/ 983608 h 983608"/>
                    <a:gd name="connsiteX1" fmla="*/ 295183 w 838200"/>
                    <a:gd name="connsiteY1" fmla="*/ 0 h 983608"/>
                    <a:gd name="connsiteX2" fmla="*/ 838200 w 838200"/>
                    <a:gd name="connsiteY2" fmla="*/ 983608 h 983608"/>
                    <a:gd name="connsiteX3" fmla="*/ 0 w 838200"/>
                    <a:gd name="connsiteY3" fmla="*/ 983608 h 983608"/>
                    <a:gd name="connsiteX0" fmla="*/ 0 w 647792"/>
                    <a:gd name="connsiteY0" fmla="*/ 1027656 h 1027656"/>
                    <a:gd name="connsiteX1" fmla="*/ 104775 w 647792"/>
                    <a:gd name="connsiteY1" fmla="*/ 0 h 1027656"/>
                    <a:gd name="connsiteX2" fmla="*/ 647792 w 647792"/>
                    <a:gd name="connsiteY2" fmla="*/ 983608 h 1027656"/>
                    <a:gd name="connsiteX3" fmla="*/ 0 w 647792"/>
                    <a:gd name="connsiteY3" fmla="*/ 1027656 h 1027656"/>
                    <a:gd name="connsiteX0" fmla="*/ 0 w 716335"/>
                    <a:gd name="connsiteY0" fmla="*/ 1023235 h 1023235"/>
                    <a:gd name="connsiteX1" fmla="*/ 173318 w 716335"/>
                    <a:gd name="connsiteY1" fmla="*/ 0 h 1023235"/>
                    <a:gd name="connsiteX2" fmla="*/ 716335 w 716335"/>
                    <a:gd name="connsiteY2" fmla="*/ 983608 h 1023235"/>
                    <a:gd name="connsiteX3" fmla="*/ 0 w 716335"/>
                    <a:gd name="connsiteY3" fmla="*/ 1023235 h 1023235"/>
                    <a:gd name="connsiteX0" fmla="*/ 0 w 1167344"/>
                    <a:gd name="connsiteY0" fmla="*/ 1000346 h 1000346"/>
                    <a:gd name="connsiteX1" fmla="*/ 624327 w 1167344"/>
                    <a:gd name="connsiteY1" fmla="*/ 0 h 1000346"/>
                    <a:gd name="connsiteX2" fmla="*/ 1167344 w 1167344"/>
                    <a:gd name="connsiteY2" fmla="*/ 983608 h 1000346"/>
                    <a:gd name="connsiteX3" fmla="*/ 0 w 1167344"/>
                    <a:gd name="connsiteY3" fmla="*/ 1000346 h 1000346"/>
                    <a:gd name="connsiteX0" fmla="*/ 0 w 1167344"/>
                    <a:gd name="connsiteY0" fmla="*/ 1056059 h 1056059"/>
                    <a:gd name="connsiteX1" fmla="*/ 587010 w 1167344"/>
                    <a:gd name="connsiteY1" fmla="*/ 0 h 1056059"/>
                    <a:gd name="connsiteX2" fmla="*/ 1167344 w 1167344"/>
                    <a:gd name="connsiteY2" fmla="*/ 1039321 h 1056059"/>
                    <a:gd name="connsiteX3" fmla="*/ 0 w 1167344"/>
                    <a:gd name="connsiteY3" fmla="*/ 1056059 h 1056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67344" h="1056059">
                      <a:moveTo>
                        <a:pt x="0" y="1056059"/>
                      </a:moveTo>
                      <a:lnTo>
                        <a:pt x="587010" y="0"/>
                      </a:lnTo>
                      <a:lnTo>
                        <a:pt x="1167344" y="1039321"/>
                      </a:lnTo>
                      <a:lnTo>
                        <a:pt x="0" y="1056059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12" name="Triangolo isoscele 3"/>
                <p:cNvSpPr/>
                <p:nvPr/>
              </p:nvSpPr>
              <p:spPr>
                <a:xfrm rot="10800000">
                  <a:off x="2321485" y="675500"/>
                  <a:ext cx="619479" cy="597193"/>
                </a:xfrm>
                <a:custGeom>
                  <a:avLst/>
                  <a:gdLst>
                    <a:gd name="connsiteX0" fmla="*/ 0 w 2886075"/>
                    <a:gd name="connsiteY0" fmla="*/ 1181100 h 1181100"/>
                    <a:gd name="connsiteX1" fmla="*/ 1443038 w 2886075"/>
                    <a:gd name="connsiteY1" fmla="*/ 0 h 1181100"/>
                    <a:gd name="connsiteX2" fmla="*/ 2886075 w 2886075"/>
                    <a:gd name="connsiteY2" fmla="*/ 1181100 h 1181100"/>
                    <a:gd name="connsiteX3" fmla="*/ 0 w 2886075"/>
                    <a:gd name="connsiteY3" fmla="*/ 1181100 h 1181100"/>
                    <a:gd name="connsiteX0" fmla="*/ 0 w 3333750"/>
                    <a:gd name="connsiteY0" fmla="*/ 1190625 h 1190625"/>
                    <a:gd name="connsiteX1" fmla="*/ 1890713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0 w 3333750"/>
                    <a:gd name="connsiteY0" fmla="*/ 1190625 h 1190625"/>
                    <a:gd name="connsiteX1" fmla="*/ 985838 w 3333750"/>
                    <a:gd name="connsiteY1" fmla="*/ 0 h 1190625"/>
                    <a:gd name="connsiteX2" fmla="*/ 3333750 w 3333750"/>
                    <a:gd name="connsiteY2" fmla="*/ 1181100 h 1190625"/>
                    <a:gd name="connsiteX3" fmla="*/ 0 w 3333750"/>
                    <a:gd name="connsiteY3" fmla="*/ 1190625 h 1190625"/>
                    <a:gd name="connsiteX0" fmla="*/ 1045670 w 2347913"/>
                    <a:gd name="connsiteY0" fmla="*/ 1555603 h 1555603"/>
                    <a:gd name="connsiteX1" fmla="*/ 1 w 2347913"/>
                    <a:gd name="connsiteY1" fmla="*/ 0 h 1555603"/>
                    <a:gd name="connsiteX2" fmla="*/ 2347913 w 2347913"/>
                    <a:gd name="connsiteY2" fmla="*/ 1181100 h 1555603"/>
                    <a:gd name="connsiteX3" fmla="*/ 1045670 w 2347913"/>
                    <a:gd name="connsiteY3" fmla="*/ 1555603 h 1555603"/>
                    <a:gd name="connsiteX0" fmla="*/ 785220 w 2087463"/>
                    <a:gd name="connsiteY0" fmla="*/ 374503 h 374503"/>
                    <a:gd name="connsiteX1" fmla="*/ 0 w 2087463"/>
                    <a:gd name="connsiteY1" fmla="*/ 178129 h 374503"/>
                    <a:gd name="connsiteX2" fmla="*/ 2087463 w 2087463"/>
                    <a:gd name="connsiteY2" fmla="*/ 0 h 374503"/>
                    <a:gd name="connsiteX3" fmla="*/ 785220 w 2087463"/>
                    <a:gd name="connsiteY3" fmla="*/ 374503 h 374503"/>
                    <a:gd name="connsiteX0" fmla="*/ 785220 w 2351522"/>
                    <a:gd name="connsiteY0" fmla="*/ 438302 h 438302"/>
                    <a:gd name="connsiteX1" fmla="*/ 0 w 2351522"/>
                    <a:gd name="connsiteY1" fmla="*/ 241928 h 438302"/>
                    <a:gd name="connsiteX2" fmla="*/ 2351522 w 2351522"/>
                    <a:gd name="connsiteY2" fmla="*/ 0 h 438302"/>
                    <a:gd name="connsiteX3" fmla="*/ 785220 w 2351522"/>
                    <a:gd name="connsiteY3" fmla="*/ 438302 h 438302"/>
                    <a:gd name="connsiteX0" fmla="*/ 851239 w 2351522"/>
                    <a:gd name="connsiteY0" fmla="*/ 430327 h 430327"/>
                    <a:gd name="connsiteX1" fmla="*/ 0 w 2351522"/>
                    <a:gd name="connsiteY1" fmla="*/ 241928 h 430327"/>
                    <a:gd name="connsiteX2" fmla="*/ 2351522 w 2351522"/>
                    <a:gd name="connsiteY2" fmla="*/ 0 h 430327"/>
                    <a:gd name="connsiteX3" fmla="*/ 851239 w 2351522"/>
                    <a:gd name="connsiteY3" fmla="*/ 430327 h 430327"/>
                    <a:gd name="connsiteX0" fmla="*/ 1049285 w 2549568"/>
                    <a:gd name="connsiteY0" fmla="*/ 430327 h 430327"/>
                    <a:gd name="connsiteX1" fmla="*/ 0 w 2549568"/>
                    <a:gd name="connsiteY1" fmla="*/ 261866 h 430327"/>
                    <a:gd name="connsiteX2" fmla="*/ 2549568 w 2549568"/>
                    <a:gd name="connsiteY2" fmla="*/ 0 h 430327"/>
                    <a:gd name="connsiteX3" fmla="*/ 1049285 w 2549568"/>
                    <a:gd name="connsiteY3" fmla="*/ 430327 h 430327"/>
                    <a:gd name="connsiteX0" fmla="*/ 1148303 w 2549568"/>
                    <a:gd name="connsiteY0" fmla="*/ 410390 h 410390"/>
                    <a:gd name="connsiteX1" fmla="*/ 0 w 2549568"/>
                    <a:gd name="connsiteY1" fmla="*/ 261866 h 410390"/>
                    <a:gd name="connsiteX2" fmla="*/ 2549568 w 2549568"/>
                    <a:gd name="connsiteY2" fmla="*/ 0 h 410390"/>
                    <a:gd name="connsiteX3" fmla="*/ 1148303 w 2549568"/>
                    <a:gd name="connsiteY3" fmla="*/ 410390 h 410390"/>
                    <a:gd name="connsiteX0" fmla="*/ 1148303 w 2549568"/>
                    <a:gd name="connsiteY0" fmla="*/ 418365 h 418365"/>
                    <a:gd name="connsiteX1" fmla="*/ 0 w 2549568"/>
                    <a:gd name="connsiteY1" fmla="*/ 261866 h 418365"/>
                    <a:gd name="connsiteX2" fmla="*/ 2549568 w 2549568"/>
                    <a:gd name="connsiteY2" fmla="*/ 0 h 418365"/>
                    <a:gd name="connsiteX3" fmla="*/ 1148303 w 2549568"/>
                    <a:gd name="connsiteY3" fmla="*/ 418365 h 418365"/>
                    <a:gd name="connsiteX0" fmla="*/ 1065784 w 2549568"/>
                    <a:gd name="connsiteY0" fmla="*/ 410390 h 410390"/>
                    <a:gd name="connsiteX1" fmla="*/ 0 w 2549568"/>
                    <a:gd name="connsiteY1" fmla="*/ 261866 h 410390"/>
                    <a:gd name="connsiteX2" fmla="*/ 2549568 w 2549568"/>
                    <a:gd name="connsiteY2" fmla="*/ 0 h 410390"/>
                    <a:gd name="connsiteX3" fmla="*/ 1065784 w 2549568"/>
                    <a:gd name="connsiteY3" fmla="*/ 410390 h 410390"/>
                    <a:gd name="connsiteX0" fmla="*/ 1107002 w 2549568"/>
                    <a:gd name="connsiteY0" fmla="*/ 417028 h 417028"/>
                    <a:gd name="connsiteX1" fmla="*/ 0 w 2549568"/>
                    <a:gd name="connsiteY1" fmla="*/ 261866 h 417028"/>
                    <a:gd name="connsiteX2" fmla="*/ 2549568 w 2549568"/>
                    <a:gd name="connsiteY2" fmla="*/ 0 h 417028"/>
                    <a:gd name="connsiteX3" fmla="*/ 1107002 w 2549568"/>
                    <a:gd name="connsiteY3" fmla="*/ 417028 h 417028"/>
                    <a:gd name="connsiteX0" fmla="*/ 1107002 w 2549568"/>
                    <a:gd name="connsiteY0" fmla="*/ 423666 h 423666"/>
                    <a:gd name="connsiteX1" fmla="*/ 0 w 2549568"/>
                    <a:gd name="connsiteY1" fmla="*/ 261866 h 423666"/>
                    <a:gd name="connsiteX2" fmla="*/ 2549568 w 2549568"/>
                    <a:gd name="connsiteY2" fmla="*/ 0 h 423666"/>
                    <a:gd name="connsiteX3" fmla="*/ 1107002 w 2549568"/>
                    <a:gd name="connsiteY3" fmla="*/ 423666 h 423666"/>
                    <a:gd name="connsiteX0" fmla="*/ 2875522 w 2875522"/>
                    <a:gd name="connsiteY0" fmla="*/ 674147 h 674147"/>
                    <a:gd name="connsiteX1" fmla="*/ 0 w 2875522"/>
                    <a:gd name="connsiteY1" fmla="*/ 261866 h 674147"/>
                    <a:gd name="connsiteX2" fmla="*/ 2549568 w 2875522"/>
                    <a:gd name="connsiteY2" fmla="*/ 0 h 674147"/>
                    <a:gd name="connsiteX3" fmla="*/ 2875522 w 2875522"/>
                    <a:gd name="connsiteY3" fmla="*/ 674147 h 674147"/>
                    <a:gd name="connsiteX0" fmla="*/ 2875522 w 3220382"/>
                    <a:gd name="connsiteY0" fmla="*/ 733084 h 733084"/>
                    <a:gd name="connsiteX1" fmla="*/ 0 w 3220382"/>
                    <a:gd name="connsiteY1" fmla="*/ 320803 h 733084"/>
                    <a:gd name="connsiteX2" fmla="*/ 3220382 w 3220382"/>
                    <a:gd name="connsiteY2" fmla="*/ 0 h 733084"/>
                    <a:gd name="connsiteX3" fmla="*/ 2875522 w 3220382"/>
                    <a:gd name="connsiteY3" fmla="*/ 733084 h 733084"/>
                    <a:gd name="connsiteX0" fmla="*/ 3363390 w 3363390"/>
                    <a:gd name="connsiteY0" fmla="*/ 806756 h 806756"/>
                    <a:gd name="connsiteX1" fmla="*/ 0 w 3363390"/>
                    <a:gd name="connsiteY1" fmla="*/ 320803 h 806756"/>
                    <a:gd name="connsiteX2" fmla="*/ 3220382 w 3363390"/>
                    <a:gd name="connsiteY2" fmla="*/ 0 h 806756"/>
                    <a:gd name="connsiteX3" fmla="*/ 3363390 w 3363390"/>
                    <a:gd name="connsiteY3" fmla="*/ 806756 h 806756"/>
                    <a:gd name="connsiteX0" fmla="*/ 3485354 w 3485354"/>
                    <a:gd name="connsiteY0" fmla="*/ 806756 h 806756"/>
                    <a:gd name="connsiteX1" fmla="*/ 0 w 3485354"/>
                    <a:gd name="connsiteY1" fmla="*/ 320802 h 806756"/>
                    <a:gd name="connsiteX2" fmla="*/ 3342346 w 3485354"/>
                    <a:gd name="connsiteY2" fmla="*/ 0 h 806756"/>
                    <a:gd name="connsiteX3" fmla="*/ 3485354 w 3485354"/>
                    <a:gd name="connsiteY3" fmla="*/ 806756 h 806756"/>
                    <a:gd name="connsiteX0" fmla="*/ 3387780 w 3387780"/>
                    <a:gd name="connsiteY0" fmla="*/ 789074 h 789074"/>
                    <a:gd name="connsiteX1" fmla="*/ 0 w 3387780"/>
                    <a:gd name="connsiteY1" fmla="*/ 320802 h 789074"/>
                    <a:gd name="connsiteX2" fmla="*/ 3342346 w 3387780"/>
                    <a:gd name="connsiteY2" fmla="*/ 0 h 789074"/>
                    <a:gd name="connsiteX3" fmla="*/ 3387780 w 3387780"/>
                    <a:gd name="connsiteY3" fmla="*/ 789074 h 78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7780" h="789074">
                      <a:moveTo>
                        <a:pt x="3387780" y="789074"/>
                      </a:moveTo>
                      <a:lnTo>
                        <a:pt x="0" y="320802"/>
                      </a:lnTo>
                      <a:lnTo>
                        <a:pt x="3342346" y="0"/>
                      </a:lnTo>
                      <a:lnTo>
                        <a:pt x="3387780" y="78907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</p:grpSp>
          <p:sp>
            <p:nvSpPr>
              <p:cNvPr id="8" name="Rettangolo 7"/>
              <p:cNvSpPr/>
              <p:nvPr/>
            </p:nvSpPr>
            <p:spPr>
              <a:xfrm>
                <a:off x="67554" y="95385"/>
                <a:ext cx="2965529" cy="2186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it-IT"/>
              </a:p>
            </p:txBody>
          </p:sp>
        </p:grpSp>
      </p:grp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585000" y="1150369"/>
          <a:ext cx="10989779" cy="487085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81710">
                  <a:extLst>
                    <a:ext uri="{9D8B030D-6E8A-4147-A177-3AD203B41FA5}">
                      <a16:colId xmlns:a16="http://schemas.microsoft.com/office/drawing/2014/main" xmlns="" val="31782216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780093783"/>
                    </a:ext>
                  </a:extLst>
                </a:gridCol>
                <a:gridCol w="3039533">
                  <a:extLst>
                    <a:ext uri="{9D8B030D-6E8A-4147-A177-3AD203B41FA5}">
                      <a16:colId xmlns:a16="http://schemas.microsoft.com/office/drawing/2014/main" xmlns="" val="3515983732"/>
                    </a:ext>
                  </a:extLst>
                </a:gridCol>
                <a:gridCol w="2125136">
                  <a:extLst>
                    <a:ext uri="{9D8B030D-6E8A-4147-A177-3AD203B41FA5}">
                      <a16:colId xmlns:a16="http://schemas.microsoft.com/office/drawing/2014/main" xmlns="" val="174781501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xmlns="" val="2871074626"/>
                    </a:ext>
                  </a:extLst>
                </a:gridCol>
              </a:tblGrid>
              <a:tr h="356907">
                <a:tc>
                  <a:txBody>
                    <a:bodyPr/>
                    <a:lstStyle/>
                    <a:p>
                      <a:r>
                        <a:rPr lang="it-IT" sz="1800" b="1" dirty="0"/>
                        <a:t>Autore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/>
                        <a:t>Ambito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/>
                        <a:t>Concetto centrale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/>
                        <a:t>Parole chiave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/>
                        <a:t>Applicazioni per la scuola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655817"/>
                  </a:ext>
                </a:extLst>
              </a:tr>
              <a:tr h="578635">
                <a:tc>
                  <a:txBody>
                    <a:bodyPr/>
                    <a:lstStyle/>
                    <a:p>
                      <a:r>
                        <a:rPr lang="it-IT" sz="1200" b="1" dirty="0"/>
                        <a:t>Dario </a:t>
                      </a:r>
                      <a:r>
                        <a:rPr lang="it-IT" sz="1200" b="1" dirty="0" err="1"/>
                        <a:t>Ianes</a:t>
                      </a:r>
                      <a:endParaRPr lang="it-IT" sz="1200" b="1" dirty="0"/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Pedagogia, didattica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I BES emergono dal contesto, non solo dalla persona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Inclusione, ICF, differenziazione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Adattare la didattica </a:t>
                      </a:r>
                      <a:r>
                        <a:rPr lang="it-IT" sz="1200" dirty="0"/>
                        <a:t>al funzionamento individuale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1901522"/>
                  </a:ext>
                </a:extLst>
              </a:tr>
              <a:tr h="462849">
                <a:tc>
                  <a:txBody>
                    <a:bodyPr/>
                    <a:lstStyle/>
                    <a:p>
                      <a:r>
                        <a:rPr lang="it-IT" sz="1200" b="1" dirty="0"/>
                        <a:t>Andrea </a:t>
                      </a:r>
                      <a:r>
                        <a:rPr lang="it-IT" sz="1200" b="1" dirty="0" err="1"/>
                        <a:t>Canevaro</a:t>
                      </a:r>
                      <a:endParaRPr lang="it-IT" sz="1200" b="1" dirty="0"/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Pedagogia speciale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Inclusione come valore etico e relazionale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Relazione, etica, contesto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Costruire alleanze educative</a:t>
                      </a:r>
                      <a:r>
                        <a:rPr lang="it-IT" sz="1200" dirty="0"/>
                        <a:t>, rifiutare l’</a:t>
                      </a:r>
                      <a:r>
                        <a:rPr lang="it-IT" sz="1200" dirty="0" err="1"/>
                        <a:t>etichettamento</a:t>
                      </a:r>
                      <a:endParaRPr lang="it-IT" sz="1200" dirty="0"/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23910586"/>
                  </a:ext>
                </a:extLst>
              </a:tr>
              <a:tr h="462849">
                <a:tc>
                  <a:txBody>
                    <a:bodyPr/>
                    <a:lstStyle/>
                    <a:p>
                      <a:r>
                        <a:rPr lang="it-IT" sz="1200" b="1" dirty="0"/>
                        <a:t>Luigi D’Alonzo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Didattica inclusiva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L’insegnante inclusivo è un professionista riflessivo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Complessità, adattamento, competenza docente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Formazione</a:t>
                      </a:r>
                      <a:r>
                        <a:rPr lang="it-IT" sz="1200" dirty="0"/>
                        <a:t> continua e </a:t>
                      </a:r>
                      <a:r>
                        <a:rPr lang="it-IT" sz="1200" b="1" dirty="0"/>
                        <a:t>flessibilità </a:t>
                      </a:r>
                      <a:r>
                        <a:rPr lang="it-IT" sz="1200" dirty="0"/>
                        <a:t>didattica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5188758"/>
                  </a:ext>
                </a:extLst>
              </a:tr>
              <a:tr h="603307">
                <a:tc>
                  <a:txBody>
                    <a:bodyPr/>
                    <a:lstStyle/>
                    <a:p>
                      <a:r>
                        <a:rPr lang="it-IT" sz="1200" b="1" dirty="0"/>
                        <a:t>Fabio Bocci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Pedagogia critica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La normalità è un prodotto culturale </a:t>
                      </a:r>
                      <a:r>
                        <a:rPr lang="it-IT" sz="1200" dirty="0"/>
                        <a:t>da decostruire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Medicalizzazione, critica, valorizzazione di certi modelli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Rivedere</a:t>
                      </a:r>
                      <a:r>
                        <a:rPr lang="it-IT" sz="1200" dirty="0"/>
                        <a:t> criteri di classificazione e </a:t>
                      </a:r>
                      <a:r>
                        <a:rPr lang="it-IT" sz="1200" b="1" dirty="0"/>
                        <a:t>pratiche scolastiche escludenti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7419096"/>
                  </a:ext>
                </a:extLst>
              </a:tr>
              <a:tr h="504855">
                <a:tc>
                  <a:txBody>
                    <a:bodyPr/>
                    <a:lstStyle/>
                    <a:p>
                      <a:r>
                        <a:rPr lang="it-IT" sz="1200" b="1"/>
                        <a:t>Italo Fiorin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Pedagogia personalista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Educare è accompagnare </a:t>
                      </a:r>
                      <a:r>
                        <a:rPr lang="it-IT" sz="1200" dirty="0"/>
                        <a:t>la persona nel suo sviluppo singolare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Persona, accompagnamento, curricolo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Personalizzare l’insegnamento </a:t>
                      </a:r>
                      <a:r>
                        <a:rPr lang="it-IT" sz="1200" dirty="0"/>
                        <a:t>in funzione della persona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0441520"/>
                  </a:ext>
                </a:extLst>
              </a:tr>
              <a:tr h="502746">
                <a:tc>
                  <a:txBody>
                    <a:bodyPr/>
                    <a:lstStyle/>
                    <a:p>
                      <a:r>
                        <a:rPr lang="it-IT" sz="1200" b="1" dirty="0"/>
                        <a:t>Georges </a:t>
                      </a:r>
                      <a:r>
                        <a:rPr lang="it-IT" sz="1200" b="1" dirty="0" err="1"/>
                        <a:t>Canguilhem</a:t>
                      </a:r>
                      <a:endParaRPr lang="it-IT" sz="1200" b="1" dirty="0"/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Filosofia, medicina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Normalità come costruzione storica </a:t>
                      </a:r>
                      <a:r>
                        <a:rPr lang="it-IT" sz="1200" dirty="0"/>
                        <a:t>e non come dato oggettivo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Normatività, adattamento, variazione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Accogliere la diversità </a:t>
                      </a:r>
                      <a:r>
                        <a:rPr lang="it-IT" sz="1200" dirty="0"/>
                        <a:t>come parte della condizione umana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881919"/>
                  </a:ext>
                </a:extLst>
              </a:tr>
              <a:tr h="551952">
                <a:tc>
                  <a:txBody>
                    <a:bodyPr/>
                    <a:lstStyle/>
                    <a:p>
                      <a:r>
                        <a:rPr lang="it-IT" sz="1200" b="1" dirty="0"/>
                        <a:t>Michel Foucault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Filosofia, sociologia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La scuola è un dispositivo di potere </a:t>
                      </a:r>
                      <a:r>
                        <a:rPr lang="it-IT" sz="1200" dirty="0"/>
                        <a:t>che produce normalizzazione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Potere, disciplina, controllo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Rivedere valutazione, selezione </a:t>
                      </a:r>
                      <a:r>
                        <a:rPr lang="it-IT" sz="1200" dirty="0"/>
                        <a:t>e norme implicite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65255554"/>
                  </a:ext>
                </a:extLst>
              </a:tr>
              <a:tr h="846756">
                <a:tc>
                  <a:txBody>
                    <a:bodyPr/>
                    <a:lstStyle/>
                    <a:p>
                      <a:r>
                        <a:rPr lang="it-IT" sz="1200" b="1" dirty="0"/>
                        <a:t>Philippe </a:t>
                      </a:r>
                      <a:r>
                        <a:rPr lang="it-IT" sz="1200" b="1" dirty="0" err="1"/>
                        <a:t>Meirieu</a:t>
                      </a:r>
                      <a:endParaRPr lang="it-IT" sz="1200" b="1" dirty="0"/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Pedagogia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Insegnare è costruire mediazioni </a:t>
                      </a:r>
                      <a:r>
                        <a:rPr lang="it-IT" sz="1200" dirty="0"/>
                        <a:t>tra soggetto e sapere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Mediazione, educabilità, singolarità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Didattica centrata sul soggetto</a:t>
                      </a:r>
                      <a:r>
                        <a:rPr lang="it-IT" sz="1200" dirty="0"/>
                        <a:t>, contrasto alla selezione passiva (dispersione, abbandoni, rifiuto)</a:t>
                      </a:r>
                    </a:p>
                  </a:txBody>
                  <a:tcPr marL="33731" marR="33731" marT="16866" marB="16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8175278"/>
                  </a:ext>
                </a:extLst>
              </a:tr>
            </a:tbl>
          </a:graphicData>
        </a:graphic>
      </p:graphicFrame>
      <p:sp>
        <p:nvSpPr>
          <p:cNvPr id="21" name="CasellaDiTesto 20">
            <a:extLst>
              <a:ext uri="{FF2B5EF4-FFF2-40B4-BE49-F238E27FC236}">
                <a16:creationId xmlns:a16="http://schemas.microsoft.com/office/drawing/2014/main" xmlns="" id="{67AB96CC-1044-BE03-733D-16A65EF678FC}"/>
              </a:ext>
            </a:extLst>
          </p:cNvPr>
          <p:cNvSpPr txBox="1"/>
          <p:nvPr/>
        </p:nvSpPr>
        <p:spPr>
          <a:xfrm>
            <a:off x="479376" y="332656"/>
            <a:ext cx="655272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24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Il cammino delle parole nel processo culturale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xmlns="" val="390513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51575A96-5659-47F5-B62C-F9E56AF948A5}"/>
              </a:ext>
            </a:extLst>
          </p:cNvPr>
          <p:cNvSpPr txBox="1"/>
          <p:nvPr/>
        </p:nvSpPr>
        <p:spPr>
          <a:xfrm>
            <a:off x="177172" y="136525"/>
            <a:ext cx="6028895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40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Il cammino delle parole </a:t>
            </a:r>
          </a:p>
          <a:p>
            <a:r>
              <a:rPr lang="it-IT" sz="40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nel processo normativo</a:t>
            </a:r>
          </a:p>
        </p:txBody>
      </p:sp>
      <p:graphicFrame>
        <p:nvGraphicFramePr>
          <p:cNvPr id="11" name="Diagramma 10">
            <a:extLst>
              <a:ext uri="{FF2B5EF4-FFF2-40B4-BE49-F238E27FC236}">
                <a16:creationId xmlns:a16="http://schemas.microsoft.com/office/drawing/2014/main" xmlns="" id="{9BF481C8-BEB0-451D-B4FB-264436C3AC84}"/>
              </a:ext>
            </a:extLst>
          </p:cNvPr>
          <p:cNvGraphicFramePr/>
          <p:nvPr/>
        </p:nvGraphicFramePr>
        <p:xfrm>
          <a:off x="0" y="136525"/>
          <a:ext cx="12014829" cy="5938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F90586B2-75D1-463A-A6C6-6534242DC8FB}"/>
              </a:ext>
            </a:extLst>
          </p:cNvPr>
          <p:cNvSpPr txBox="1"/>
          <p:nvPr/>
        </p:nvSpPr>
        <p:spPr>
          <a:xfrm>
            <a:off x="259396" y="4889131"/>
            <a:ext cx="1704871" cy="157940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/>
              <a:t>Esclusione</a:t>
            </a:r>
          </a:p>
          <a:p>
            <a:r>
              <a:rPr lang="it-IT" sz="1400" dirty="0"/>
              <a:t>Le persone con disabilità non avevano accesso all’istruzione</a:t>
            </a:r>
          </a:p>
          <a:p>
            <a:r>
              <a:rPr lang="it-IT" sz="1000" b="1" dirty="0"/>
              <a:t>L. 3275/1859 legge Casati</a:t>
            </a:r>
          </a:p>
        </p:txBody>
      </p:sp>
      <p:sp>
        <p:nvSpPr>
          <p:cNvPr id="4" name="Freccia in giù 3">
            <a:extLst>
              <a:ext uri="{FF2B5EF4-FFF2-40B4-BE49-F238E27FC236}">
                <a16:creationId xmlns:a16="http://schemas.microsoft.com/office/drawing/2014/main" xmlns="" id="{3A3748D4-DDAB-0F02-E457-1FB1A68F2C6A}"/>
              </a:ext>
            </a:extLst>
          </p:cNvPr>
          <p:cNvSpPr/>
          <p:nvPr/>
        </p:nvSpPr>
        <p:spPr>
          <a:xfrm>
            <a:off x="7859796" y="4569700"/>
            <a:ext cx="200470" cy="241299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xmlns="" id="{02BEE99A-180A-FB39-787D-D7864C63C051}"/>
              </a:ext>
            </a:extLst>
          </p:cNvPr>
          <p:cNvSpPr/>
          <p:nvPr/>
        </p:nvSpPr>
        <p:spPr>
          <a:xfrm>
            <a:off x="3943761" y="3005254"/>
            <a:ext cx="224827" cy="20137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1689636"/>
              <a:satOff val="-4355"/>
              <a:lumOff val="-2941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Ovale 4">
            <a:extLst>
              <a:ext uri="{FF2B5EF4-FFF2-40B4-BE49-F238E27FC236}">
                <a16:creationId xmlns:a16="http://schemas.microsoft.com/office/drawing/2014/main" xmlns="" id="{2D162D8F-2995-3081-FFF4-164C705C2B08}"/>
              </a:ext>
            </a:extLst>
          </p:cNvPr>
          <p:cNvSpPr/>
          <p:nvPr/>
        </p:nvSpPr>
        <p:spPr>
          <a:xfrm>
            <a:off x="5867949" y="1892102"/>
            <a:ext cx="456102" cy="45610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3379271"/>
              <a:satOff val="-8710"/>
              <a:lumOff val="-5883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Ovale 6">
            <a:extLst>
              <a:ext uri="{FF2B5EF4-FFF2-40B4-BE49-F238E27FC236}">
                <a16:creationId xmlns:a16="http://schemas.microsoft.com/office/drawing/2014/main" xmlns="" id="{1C906BEB-983B-9B3B-538E-9FC4B9702854}"/>
              </a:ext>
            </a:extLst>
          </p:cNvPr>
          <p:cNvSpPr/>
          <p:nvPr/>
        </p:nvSpPr>
        <p:spPr>
          <a:xfrm>
            <a:off x="7987553" y="1506071"/>
            <a:ext cx="273183" cy="324725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5068907"/>
              <a:satOff val="-13064"/>
              <a:lumOff val="-8824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07125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2806" y="257798"/>
            <a:ext cx="10259994" cy="601999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solidFill>
                  <a:schemeClr val="accent1"/>
                </a:solidFill>
              </a:rPr>
              <a:t>L’inclusione scolastica </a:t>
            </a:r>
            <a:r>
              <a:rPr lang="it-IT" sz="1800" b="1" dirty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(art. 1 </a:t>
            </a:r>
            <a:r>
              <a:rPr lang="it-IT" sz="1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D.lgs. n. 66) </a:t>
            </a:r>
            <a:endParaRPr lang="it-IT" sz="1800" b="1" dirty="0">
              <a:solidFill>
                <a:schemeClr val="accent1"/>
              </a:solidFill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282806" y="990600"/>
            <a:ext cx="11375794" cy="5548312"/>
            <a:chOff x="2159255" y="888575"/>
            <a:chExt cx="8164350" cy="4883353"/>
          </a:xfrm>
        </p:grpSpPr>
        <p:sp>
          <p:nvSpPr>
            <p:cNvPr id="8" name="Torta 7"/>
            <p:cNvSpPr/>
            <p:nvPr/>
          </p:nvSpPr>
          <p:spPr>
            <a:xfrm>
              <a:off x="2159255" y="895128"/>
              <a:ext cx="4876800" cy="4876800"/>
            </a:xfrm>
            <a:prstGeom prst="pie">
              <a:avLst>
                <a:gd name="adj1" fmla="val 5400000"/>
                <a:gd name="adj2" fmla="val 16199999"/>
              </a:avLst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sp>
          <p:nvSpPr>
            <p:cNvPr id="9" name="Figura a mano libera 8"/>
            <p:cNvSpPr/>
            <p:nvPr/>
          </p:nvSpPr>
          <p:spPr>
            <a:xfrm>
              <a:off x="4571144" y="888575"/>
              <a:ext cx="5689599" cy="4876800"/>
            </a:xfrm>
            <a:custGeom>
              <a:avLst/>
              <a:gdLst>
                <a:gd name="connsiteX0" fmla="*/ 0 w 5689599"/>
                <a:gd name="connsiteY0" fmla="*/ 0 h 4876800"/>
                <a:gd name="connsiteX1" fmla="*/ 5689599 w 5689599"/>
                <a:gd name="connsiteY1" fmla="*/ 0 h 4876800"/>
                <a:gd name="connsiteX2" fmla="*/ 5689599 w 5689599"/>
                <a:gd name="connsiteY2" fmla="*/ 4876800 h 4876800"/>
                <a:gd name="connsiteX3" fmla="*/ 0 w 5689599"/>
                <a:gd name="connsiteY3" fmla="*/ 4876800 h 4876800"/>
                <a:gd name="connsiteX4" fmla="*/ 0 w 5689599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9599" h="4876800">
                  <a:moveTo>
                    <a:pt x="0" y="0"/>
                  </a:moveTo>
                  <a:lnTo>
                    <a:pt x="5689599" y="0"/>
                  </a:lnTo>
                  <a:lnTo>
                    <a:pt x="5689599" y="4876800"/>
                  </a:lnTo>
                  <a:lnTo>
                    <a:pt x="0" y="48768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08" tIns="45708" rIns="45708" bIns="4311796" numCol="1" spcCol="1270" anchor="ctr" anchorCtr="0">
              <a:noAutofit/>
            </a:bodyPr>
            <a:lstStyle/>
            <a:p>
              <a:pPr algn="ctr" defTabSz="53324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b="1" dirty="0">
                  <a:solidFill>
                    <a:srgbClr val="FF0000"/>
                  </a:solidFill>
                </a:rPr>
                <a:t>riguarda</a:t>
              </a:r>
              <a:r>
                <a:rPr lang="it-IT" b="1" dirty="0"/>
                <a:t> le bambine e i bambini, le alunne e gli alunni, le studentesse e gli studenti,</a:t>
              </a:r>
            </a:p>
          </p:txBody>
        </p:sp>
        <p:sp>
          <p:nvSpPr>
            <p:cNvPr id="10" name="Torta 9"/>
            <p:cNvSpPr/>
            <p:nvPr/>
          </p:nvSpPr>
          <p:spPr>
            <a:xfrm>
              <a:off x="2558731" y="1196776"/>
              <a:ext cx="4023358" cy="4023358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sp>
          <p:nvSpPr>
            <p:cNvPr id="11" name="Figura a mano libera 10"/>
            <p:cNvSpPr/>
            <p:nvPr/>
          </p:nvSpPr>
          <p:spPr>
            <a:xfrm>
              <a:off x="4597654" y="1659618"/>
              <a:ext cx="5688361" cy="3853285"/>
            </a:xfrm>
            <a:custGeom>
              <a:avLst/>
              <a:gdLst>
                <a:gd name="connsiteX0" fmla="*/ 0 w 5689599"/>
                <a:gd name="connsiteY0" fmla="*/ 0 h 4023358"/>
                <a:gd name="connsiteX1" fmla="*/ 5689599 w 5689599"/>
                <a:gd name="connsiteY1" fmla="*/ 0 h 4023358"/>
                <a:gd name="connsiteX2" fmla="*/ 5689599 w 5689599"/>
                <a:gd name="connsiteY2" fmla="*/ 4023358 h 4023358"/>
                <a:gd name="connsiteX3" fmla="*/ 0 w 5689599"/>
                <a:gd name="connsiteY3" fmla="*/ 4023358 h 4023358"/>
                <a:gd name="connsiteX4" fmla="*/ 0 w 5689599"/>
                <a:gd name="connsiteY4" fmla="*/ 0 h 402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9599" h="4023358">
                  <a:moveTo>
                    <a:pt x="0" y="0"/>
                  </a:moveTo>
                  <a:lnTo>
                    <a:pt x="5689599" y="0"/>
                  </a:lnTo>
                  <a:lnTo>
                    <a:pt x="5689599" y="4023358"/>
                  </a:lnTo>
                  <a:lnTo>
                    <a:pt x="0" y="402335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08" tIns="45708" rIns="45708" bIns="3458576" numCol="1" spcCol="1270" anchor="ctr" anchorCtr="0">
              <a:noAutofit/>
            </a:bodyPr>
            <a:lstStyle/>
            <a:p>
              <a:pPr algn="ctr" defTabSz="53324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b="1" dirty="0">
                  <a:solidFill>
                    <a:srgbClr val="FF0000"/>
                  </a:solidFill>
                </a:rPr>
                <a:t>risponde</a:t>
              </a:r>
              <a:r>
                <a:rPr lang="it-IT" b="1" dirty="0"/>
                <a:t> ai </a:t>
              </a:r>
              <a:r>
                <a:rPr lang="it-IT" b="1" dirty="0">
                  <a:solidFill>
                    <a:srgbClr val="FF0000"/>
                  </a:solidFill>
                </a:rPr>
                <a:t>differenti bisogni educativi </a:t>
              </a:r>
            </a:p>
          </p:txBody>
        </p:sp>
        <p:sp>
          <p:nvSpPr>
            <p:cNvPr id="12" name="Torta 11"/>
            <p:cNvSpPr/>
            <p:nvPr/>
          </p:nvSpPr>
          <p:spPr>
            <a:xfrm>
              <a:off x="2972169" y="1830555"/>
              <a:ext cx="3169916" cy="3169916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sp>
          <p:nvSpPr>
            <p:cNvPr id="13" name="Figura a mano libera 12"/>
            <p:cNvSpPr/>
            <p:nvPr/>
          </p:nvSpPr>
          <p:spPr>
            <a:xfrm>
              <a:off x="4571144" y="2228741"/>
              <a:ext cx="5714872" cy="3284162"/>
            </a:xfrm>
            <a:custGeom>
              <a:avLst/>
              <a:gdLst>
                <a:gd name="connsiteX0" fmla="*/ 0 w 5689599"/>
                <a:gd name="connsiteY0" fmla="*/ 0 h 3169916"/>
                <a:gd name="connsiteX1" fmla="*/ 5689599 w 5689599"/>
                <a:gd name="connsiteY1" fmla="*/ 0 h 3169916"/>
                <a:gd name="connsiteX2" fmla="*/ 5689599 w 5689599"/>
                <a:gd name="connsiteY2" fmla="*/ 3169916 h 3169916"/>
                <a:gd name="connsiteX3" fmla="*/ 0 w 5689599"/>
                <a:gd name="connsiteY3" fmla="*/ 3169916 h 3169916"/>
                <a:gd name="connsiteX4" fmla="*/ 0 w 5689599"/>
                <a:gd name="connsiteY4" fmla="*/ 0 h 316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9599" h="3169916">
                  <a:moveTo>
                    <a:pt x="0" y="0"/>
                  </a:moveTo>
                  <a:lnTo>
                    <a:pt x="5689599" y="0"/>
                  </a:lnTo>
                  <a:lnTo>
                    <a:pt x="5689599" y="3169916"/>
                  </a:lnTo>
                  <a:lnTo>
                    <a:pt x="0" y="31699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08" tIns="45708" rIns="45708" bIns="2605361" numCol="1" spcCol="1270" anchor="ctr" anchorCtr="0">
              <a:noAutofit/>
            </a:bodyPr>
            <a:lstStyle/>
            <a:p>
              <a:pPr algn="ctr" defTabSz="53324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b="1" dirty="0"/>
                <a:t>si </a:t>
              </a:r>
              <a:r>
                <a:rPr lang="it-IT" b="1" dirty="0">
                  <a:solidFill>
                    <a:srgbClr val="FF0000"/>
                  </a:solidFill>
                </a:rPr>
                <a:t>realizza </a:t>
              </a:r>
              <a:r>
                <a:rPr lang="it-IT" b="1" dirty="0"/>
                <a:t>attraverso </a:t>
              </a:r>
              <a:r>
                <a:rPr lang="it-IT" b="1" dirty="0">
                  <a:solidFill>
                    <a:srgbClr val="FF0000"/>
                  </a:solidFill>
                </a:rPr>
                <a:t>strategie</a:t>
              </a:r>
              <a:r>
                <a:rPr lang="it-IT" b="1" dirty="0"/>
                <a:t> educative e didattiche finalizzate allo </a:t>
              </a:r>
              <a:r>
                <a:rPr lang="it-IT" b="1" dirty="0">
                  <a:solidFill>
                    <a:srgbClr val="FF0000"/>
                  </a:solidFill>
                </a:rPr>
                <a:t>sviluppo delle potenzialità </a:t>
              </a:r>
            </a:p>
          </p:txBody>
        </p:sp>
        <p:sp>
          <p:nvSpPr>
            <p:cNvPr id="14" name="Torta 13"/>
            <p:cNvSpPr/>
            <p:nvPr/>
          </p:nvSpPr>
          <p:spPr>
            <a:xfrm>
              <a:off x="3385608" y="2464334"/>
              <a:ext cx="2316480" cy="2316480"/>
            </a:xfrm>
            <a:prstGeom prst="pie">
              <a:avLst>
                <a:gd name="adj1" fmla="val 5400000"/>
                <a:gd name="adj2" fmla="val 162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sp>
          <p:nvSpPr>
            <p:cNvPr id="15" name="Figura a mano libera 14"/>
            <p:cNvSpPr/>
            <p:nvPr/>
          </p:nvSpPr>
          <p:spPr>
            <a:xfrm>
              <a:off x="4571144" y="3179271"/>
              <a:ext cx="5689599" cy="1956074"/>
            </a:xfrm>
            <a:custGeom>
              <a:avLst/>
              <a:gdLst>
                <a:gd name="connsiteX0" fmla="*/ 0 w 5689599"/>
                <a:gd name="connsiteY0" fmla="*/ 0 h 2316480"/>
                <a:gd name="connsiteX1" fmla="*/ 5689599 w 5689599"/>
                <a:gd name="connsiteY1" fmla="*/ 0 h 2316480"/>
                <a:gd name="connsiteX2" fmla="*/ 5689599 w 5689599"/>
                <a:gd name="connsiteY2" fmla="*/ 2316480 h 2316480"/>
                <a:gd name="connsiteX3" fmla="*/ 0 w 5689599"/>
                <a:gd name="connsiteY3" fmla="*/ 2316480 h 2316480"/>
                <a:gd name="connsiteX4" fmla="*/ 0 w 5689599"/>
                <a:gd name="connsiteY4" fmla="*/ 0 h 231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9599" h="2316480">
                  <a:moveTo>
                    <a:pt x="0" y="0"/>
                  </a:moveTo>
                  <a:lnTo>
                    <a:pt x="5689599" y="0"/>
                  </a:lnTo>
                  <a:lnTo>
                    <a:pt x="5689599" y="2316480"/>
                  </a:lnTo>
                  <a:lnTo>
                    <a:pt x="0" y="23164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08" tIns="45708" rIns="45708" bIns="1752143" numCol="1" spcCol="1270" anchor="ctr" anchorCtr="0">
              <a:noAutofit/>
            </a:bodyPr>
            <a:lstStyle/>
            <a:p>
              <a:pPr algn="ctr" defTabSz="53324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b="1"/>
            </a:p>
          </p:txBody>
        </p:sp>
        <p:sp>
          <p:nvSpPr>
            <p:cNvPr id="16" name="Torta 15"/>
            <p:cNvSpPr/>
            <p:nvPr/>
          </p:nvSpPr>
          <p:spPr>
            <a:xfrm>
              <a:off x="3799046" y="3034735"/>
              <a:ext cx="1463038" cy="1463038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sp>
          <p:nvSpPr>
            <p:cNvPr id="17" name="Figura a mano libera 16"/>
            <p:cNvSpPr/>
            <p:nvPr/>
          </p:nvSpPr>
          <p:spPr>
            <a:xfrm>
              <a:off x="4597656" y="3197788"/>
              <a:ext cx="5725949" cy="1690624"/>
            </a:xfrm>
            <a:custGeom>
              <a:avLst/>
              <a:gdLst>
                <a:gd name="connsiteX0" fmla="*/ 0 w 5689599"/>
                <a:gd name="connsiteY0" fmla="*/ 0 h 1463038"/>
                <a:gd name="connsiteX1" fmla="*/ 5689599 w 5689599"/>
                <a:gd name="connsiteY1" fmla="*/ 0 h 1463038"/>
                <a:gd name="connsiteX2" fmla="*/ 5689599 w 5689599"/>
                <a:gd name="connsiteY2" fmla="*/ 1463038 h 1463038"/>
                <a:gd name="connsiteX3" fmla="*/ 0 w 5689599"/>
                <a:gd name="connsiteY3" fmla="*/ 1463038 h 1463038"/>
                <a:gd name="connsiteX4" fmla="*/ 0 w 5689599"/>
                <a:gd name="connsiteY4" fmla="*/ 0 h 1463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9599" h="1463038">
                  <a:moveTo>
                    <a:pt x="0" y="0"/>
                  </a:moveTo>
                  <a:lnTo>
                    <a:pt x="5689599" y="0"/>
                  </a:lnTo>
                  <a:lnTo>
                    <a:pt x="5689599" y="1463038"/>
                  </a:lnTo>
                  <a:lnTo>
                    <a:pt x="0" y="14630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08" tIns="45708" rIns="45708" bIns="898923" numCol="1" spcCol="1270" anchor="ctr" anchorCtr="0">
              <a:noAutofit/>
            </a:bodyPr>
            <a:lstStyle/>
            <a:p>
              <a:pPr algn="ctr" defTabSz="53324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b="1" dirty="0">
                  <a:solidFill>
                    <a:srgbClr val="FF0000"/>
                  </a:solidFill>
                </a:rPr>
                <a:t>promuove</a:t>
              </a:r>
              <a:r>
                <a:rPr lang="it-IT" b="1" dirty="0"/>
                <a:t> la partecipazione della </a:t>
              </a:r>
              <a:r>
                <a:rPr lang="it-IT" b="1" dirty="0">
                  <a:solidFill>
                    <a:srgbClr val="FF0000"/>
                  </a:solidFill>
                </a:rPr>
                <a:t>famiglia</a:t>
              </a:r>
              <a:r>
                <a:rPr lang="it-IT" b="1" dirty="0"/>
                <a:t>, nonché delle </a:t>
              </a:r>
              <a:r>
                <a:rPr lang="it-IT" b="1" dirty="0">
                  <a:solidFill>
                    <a:srgbClr val="FF0000"/>
                  </a:solidFill>
                </a:rPr>
                <a:t>associazioni</a:t>
              </a:r>
              <a:r>
                <a:rPr lang="it-IT" b="1" dirty="0"/>
                <a:t> di riferimento, quali </a:t>
              </a:r>
              <a:r>
                <a:rPr lang="it-IT" b="1" dirty="0">
                  <a:solidFill>
                    <a:srgbClr val="FF0000"/>
                  </a:solidFill>
                </a:rPr>
                <a:t>interlocutori</a:t>
              </a:r>
              <a:r>
                <a:rPr lang="it-IT" b="1" dirty="0"/>
                <a:t> dei processi di inclusione scolastica e sociale.</a:t>
              </a:r>
            </a:p>
          </p:txBody>
        </p:sp>
        <p:sp>
          <p:nvSpPr>
            <p:cNvPr id="19" name="Figura a mano libera 18"/>
            <p:cNvSpPr/>
            <p:nvPr/>
          </p:nvSpPr>
          <p:spPr>
            <a:xfrm>
              <a:off x="4589318" y="4210113"/>
              <a:ext cx="5725949" cy="1393633"/>
            </a:xfrm>
            <a:custGeom>
              <a:avLst/>
              <a:gdLst>
                <a:gd name="connsiteX0" fmla="*/ 0 w 5689599"/>
                <a:gd name="connsiteY0" fmla="*/ 0 h 609596"/>
                <a:gd name="connsiteX1" fmla="*/ 5689599 w 5689599"/>
                <a:gd name="connsiteY1" fmla="*/ 0 h 609596"/>
                <a:gd name="connsiteX2" fmla="*/ 5689599 w 5689599"/>
                <a:gd name="connsiteY2" fmla="*/ 609596 h 609596"/>
                <a:gd name="connsiteX3" fmla="*/ 0 w 5689599"/>
                <a:gd name="connsiteY3" fmla="*/ 609596 h 609596"/>
                <a:gd name="connsiteX4" fmla="*/ 0 w 5689599"/>
                <a:gd name="connsiteY4" fmla="*/ 0 h 60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9599" h="609596">
                  <a:moveTo>
                    <a:pt x="0" y="0"/>
                  </a:moveTo>
                  <a:lnTo>
                    <a:pt x="5689599" y="0"/>
                  </a:lnTo>
                  <a:lnTo>
                    <a:pt x="5689599" y="609596"/>
                  </a:lnTo>
                  <a:lnTo>
                    <a:pt x="0" y="6095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08" tIns="45708" rIns="45708" bIns="45708" numCol="1" spcCol="1270" anchor="ctr" anchorCtr="0">
              <a:noAutofit/>
            </a:bodyPr>
            <a:lstStyle/>
            <a:p>
              <a:pPr algn="ctr" defTabSz="53324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b="1" dirty="0" err="1"/>
                <a:t>é</a:t>
              </a:r>
              <a:r>
                <a:rPr lang="it-IT" b="1" dirty="0"/>
                <a:t> </a:t>
              </a:r>
              <a:r>
                <a:rPr lang="it-IT" b="1" i="1" u="sng" dirty="0">
                  <a:solidFill>
                    <a:srgbClr val="FF0000"/>
                  </a:solidFill>
                </a:rPr>
                <a:t>impegno fondamentale di tutte le componenti della comunità scolastica</a:t>
              </a:r>
              <a:r>
                <a:rPr lang="it-IT" b="1" u="sng" dirty="0">
                  <a:solidFill>
                    <a:srgbClr val="FF0000"/>
                  </a:solidFill>
                </a:rPr>
                <a:t> </a:t>
              </a:r>
              <a:r>
                <a:rPr lang="it-IT" b="1" dirty="0"/>
                <a:t>le quali, nell'ambito degli specifici ruoli e responsabilità, concorrono ad assicurare il successo formativo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67460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3B04648-7A93-CE0C-63CD-6406A492E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637" y="501650"/>
            <a:ext cx="10435163" cy="1147360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>
                <a:solidFill>
                  <a:srgbClr val="002060"/>
                </a:solidFill>
                <a:latin typeface="+mn-lt"/>
              </a:rPr>
              <a:t>Art. 32 (del CCNL scuola vigente): </a:t>
            </a:r>
            <a:br>
              <a:rPr lang="it-IT" sz="3200" b="1" dirty="0">
                <a:solidFill>
                  <a:srgbClr val="002060"/>
                </a:solidFill>
                <a:latin typeface="+mn-lt"/>
              </a:rPr>
            </a:br>
            <a:r>
              <a:rPr lang="it-IT" sz="3200" b="1" dirty="0">
                <a:solidFill>
                  <a:srgbClr val="002060"/>
                </a:solidFill>
              </a:rPr>
              <a:t>la scuola comunità educante e democratica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77BF10AF-C1F8-35B7-C639-2E61E23A6010}"/>
              </a:ext>
            </a:extLst>
          </p:cNvPr>
          <p:cNvSpPr txBox="1"/>
          <p:nvPr/>
        </p:nvSpPr>
        <p:spPr>
          <a:xfrm>
            <a:off x="571497" y="1898534"/>
            <a:ext cx="10676467" cy="4457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40640" lvl="0" indent="-342900" algn="just" fontAlgn="base">
              <a:lnSpc>
                <a:spcPct val="103000"/>
              </a:lnSpc>
              <a:spcAft>
                <a:spcPts val="570"/>
              </a:spcAft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it-IT" sz="16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 sensi dell’articolo 3 del decreto legislativo 16 aprile 1994, n. 297, </a:t>
            </a:r>
            <a:r>
              <a:rPr lang="it-IT" sz="1600" b="1" u="none" strike="noStrike" kern="10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scuola è una comunità educante di dialogo, di ricerca, di esperienza sociale, improntata ai valori democratici e volta alla crescita della persona in tutte le sue dimensioni. </a:t>
            </a:r>
            <a:r>
              <a:rPr lang="it-IT" sz="16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essa ognuno, con pari dignità e nella diversità dei ruoli, opera per garantire la formazione alla cittadinanza, la realizzazione del diritto allo studio, lo sviluppo delle potenzialità di ciascuno e il recupero delle situazioni di svantaggio, in armonia con i princìpi sanciti dalla Costituzione e dalla Convenzione internazionale sui diritti dell’infanzia, approvata dall’ONU il 20 novembre 1989, e con i princìpi generali dell’ordinamento italiano. </a:t>
            </a:r>
          </a:p>
          <a:p>
            <a:pPr marL="342900" marR="40640" lvl="0" indent="-342900" algn="just" fontAlgn="base">
              <a:lnSpc>
                <a:spcPct val="103000"/>
              </a:lnSpc>
              <a:spcAft>
                <a:spcPts val="570"/>
              </a:spcAft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it-IT" sz="16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Appartengono alla comunità educante </a:t>
            </a:r>
            <a:r>
              <a:rPr lang="it-IT" sz="1600" b="1" u="none" strike="noStrike" kern="10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dirigente scolastico, il personale docente ed educativo, il DSGA e il restante personale amministrativo, tecnico e ausiliario, nonché le famiglie, gli alunni e gli studenti</a:t>
            </a:r>
            <a:r>
              <a:rPr lang="it-IT" sz="1600" u="none" strike="noStrike" kern="10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 partecipano alla comunità nell’ambito degli organi collegiali previsti dal d.lgs. n. 297 del 1994. </a:t>
            </a:r>
          </a:p>
          <a:p>
            <a:pPr marL="342900" marR="40640" lvl="0" indent="-342900" algn="just" fontAlgn="base">
              <a:lnSpc>
                <a:spcPct val="103000"/>
              </a:lnSpc>
              <a:spcAft>
                <a:spcPts val="570"/>
              </a:spcAft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it-IT" sz="1600" b="1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progettazione educativa e didattica, che è al centro dell’azione della comunità educante, è definita con il piano triennale dell’offerta formativa (PTOF), elaborato dal Collegio dei docenti ed approvato dal Consiglio d’Istituto </a:t>
            </a:r>
            <a:r>
              <a:rPr lang="it-IT" sz="16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 sensi dell’articolo 3, comma 4, del decreto del Presidente della Repubblica 8 marzo 1999, n. 275 e </a:t>
            </a:r>
            <a:r>
              <a:rPr lang="it-IT" sz="16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s.m.i.</a:t>
            </a:r>
            <a:r>
              <a:rPr lang="it-IT" sz="16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nel rispetto della libertà di insegnamento. Nella predisposizione del Piano viene assicurata </a:t>
            </a:r>
            <a:r>
              <a:rPr lang="it-IT" sz="1600" b="1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priorità all’erogazione dell’offerta formativa ordinamentale e alle attività che ne assicurano un incremento, nonché l’utilizzo integrale delle professionalità in servizio presso l’istituzione scolastica</a:t>
            </a:r>
            <a:r>
              <a:rPr lang="it-IT" sz="16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I docenti partecipano, a tal fine, alle attività del collegio nell’ambito dell’impegno orario. </a:t>
            </a:r>
          </a:p>
        </p:txBody>
      </p:sp>
    </p:spTree>
    <p:extLst>
      <p:ext uri="{BB962C8B-B14F-4D97-AF65-F5344CB8AC3E}">
        <p14:creationId xmlns:p14="http://schemas.microsoft.com/office/powerpoint/2010/main" xmlns="" val="2039406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1">
            <a:extLst>
              <a:ext uri="{FF2B5EF4-FFF2-40B4-BE49-F238E27FC236}">
                <a16:creationId xmlns:a16="http://schemas.microsoft.com/office/drawing/2014/main" xmlns="" id="{7664994B-B716-8A1E-87B5-ECABD17B5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640" y="140613"/>
            <a:ext cx="5469467" cy="914400"/>
          </a:xfrm>
          <a:prstGeom prst="ellipse">
            <a:avLst/>
          </a:prstGeom>
          <a:solidFill>
            <a:srgbClr val="00206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Bisogni Educativi Speciali</a:t>
            </a: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xmlns="" id="{6BE41E7B-7F9D-030B-791A-79A68B81E9BA}"/>
              </a:ext>
            </a:extLst>
          </p:cNvPr>
          <p:cNvCxnSpPr>
            <a:cxnSpLocks/>
            <a:stCxn id="4" idx="3"/>
          </p:cNvCxnSpPr>
          <p:nvPr/>
        </p:nvCxnSpPr>
        <p:spPr>
          <a:xfrm flipH="1">
            <a:off x="2676935" y="921102"/>
            <a:ext cx="1427690" cy="383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2 5">
            <a:extLst>
              <a:ext uri="{FF2B5EF4-FFF2-40B4-BE49-F238E27FC236}">
                <a16:creationId xmlns:a16="http://schemas.microsoft.com/office/drawing/2014/main" xmlns="" id="{ADABA9D0-0C95-4602-AD4A-EA0C4450E865}"/>
              </a:ext>
            </a:extLst>
          </p:cNvPr>
          <p:cNvCxnSpPr>
            <a:cxnSpLocks/>
          </p:cNvCxnSpPr>
          <p:nvPr/>
        </p:nvCxnSpPr>
        <p:spPr>
          <a:xfrm>
            <a:off x="8773107" y="608469"/>
            <a:ext cx="1819746" cy="657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:a16="http://schemas.microsoft.com/office/drawing/2014/main" xmlns="" id="{91B16EF4-2034-76D2-D449-DA9319021F2C}"/>
              </a:ext>
            </a:extLst>
          </p:cNvPr>
          <p:cNvCxnSpPr>
            <a:cxnSpLocks/>
          </p:cNvCxnSpPr>
          <p:nvPr/>
        </p:nvCxnSpPr>
        <p:spPr>
          <a:xfrm>
            <a:off x="4925484" y="1055013"/>
            <a:ext cx="0" cy="406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tangolo con un angolo arrotondato 6">
            <a:extLst>
              <a:ext uri="{FF2B5EF4-FFF2-40B4-BE49-F238E27FC236}">
                <a16:creationId xmlns:a16="http://schemas.microsoft.com/office/drawing/2014/main" xmlns="" id="{6098F969-4EB0-2E70-AA9A-FB9EF073CEEA}"/>
              </a:ext>
            </a:extLst>
          </p:cNvPr>
          <p:cNvSpPr>
            <a:spLocks/>
          </p:cNvSpPr>
          <p:nvPr/>
        </p:nvSpPr>
        <p:spPr bwMode="auto">
          <a:xfrm>
            <a:off x="590326" y="1270857"/>
            <a:ext cx="1676400" cy="581025"/>
          </a:xfrm>
          <a:custGeom>
            <a:avLst/>
            <a:gdLst>
              <a:gd name="T0" fmla="*/ 0 w 1676400"/>
              <a:gd name="T1" fmla="*/ 0 h 581025"/>
              <a:gd name="T2" fmla="*/ 1579561 w 1676400"/>
              <a:gd name="T3" fmla="*/ 0 h 581025"/>
              <a:gd name="T4" fmla="*/ 1676400 w 1676400"/>
              <a:gd name="T5" fmla="*/ 96839 h 581025"/>
              <a:gd name="T6" fmla="*/ 1676400 w 1676400"/>
              <a:gd name="T7" fmla="*/ 581025 h 581025"/>
              <a:gd name="T8" fmla="*/ 0 w 1676400"/>
              <a:gd name="T9" fmla="*/ 581025 h 581025"/>
              <a:gd name="T10" fmla="*/ 0 w 1676400"/>
              <a:gd name="T11" fmla="*/ 0 h 5810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76400"/>
              <a:gd name="T19" fmla="*/ 0 h 581025"/>
              <a:gd name="T20" fmla="*/ 1676400 w 1676400"/>
              <a:gd name="T21" fmla="*/ 581025 h 5810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76400" h="581025">
                <a:moveTo>
                  <a:pt x="0" y="0"/>
                </a:moveTo>
                <a:lnTo>
                  <a:pt x="1579561" y="0"/>
                </a:lnTo>
                <a:cubicBezTo>
                  <a:pt x="1633044" y="0"/>
                  <a:pt x="1676400" y="43356"/>
                  <a:pt x="1676400" y="96839"/>
                </a:cubicBezTo>
                <a:lnTo>
                  <a:pt x="1676400" y="581025"/>
                </a:lnTo>
                <a:lnTo>
                  <a:pt x="0" y="581025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Disabilità</a:t>
            </a:r>
          </a:p>
        </p:txBody>
      </p:sp>
      <p:sp>
        <p:nvSpPr>
          <p:cNvPr id="9" name="Rettangolo con un angolo arrotondato 7">
            <a:extLst>
              <a:ext uri="{FF2B5EF4-FFF2-40B4-BE49-F238E27FC236}">
                <a16:creationId xmlns:a16="http://schemas.microsoft.com/office/drawing/2014/main" xmlns="" id="{55F8977F-05FB-C362-AA30-E16735EBA718}"/>
              </a:ext>
            </a:extLst>
          </p:cNvPr>
          <p:cNvSpPr>
            <a:spLocks/>
          </p:cNvSpPr>
          <p:nvPr/>
        </p:nvSpPr>
        <p:spPr bwMode="auto">
          <a:xfrm>
            <a:off x="2800350" y="1287966"/>
            <a:ext cx="3295650" cy="504825"/>
          </a:xfrm>
          <a:custGeom>
            <a:avLst/>
            <a:gdLst>
              <a:gd name="T0" fmla="*/ 0 w 3295650"/>
              <a:gd name="T1" fmla="*/ 0 h 504825"/>
              <a:gd name="T2" fmla="*/ 3211511 w 3295650"/>
              <a:gd name="T3" fmla="*/ 0 h 504825"/>
              <a:gd name="T4" fmla="*/ 3295650 w 3295650"/>
              <a:gd name="T5" fmla="*/ 84139 h 504825"/>
              <a:gd name="T6" fmla="*/ 3295650 w 3295650"/>
              <a:gd name="T7" fmla="*/ 504825 h 504825"/>
              <a:gd name="T8" fmla="*/ 0 w 3295650"/>
              <a:gd name="T9" fmla="*/ 504825 h 504825"/>
              <a:gd name="T10" fmla="*/ 0 w 3295650"/>
              <a:gd name="T11" fmla="*/ 0 h 5048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95650"/>
              <a:gd name="T19" fmla="*/ 0 h 504825"/>
              <a:gd name="T20" fmla="*/ 3295650 w 3295650"/>
              <a:gd name="T21" fmla="*/ 504825 h 5048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95650" h="504825">
                <a:moveTo>
                  <a:pt x="0" y="0"/>
                </a:moveTo>
                <a:lnTo>
                  <a:pt x="3211511" y="0"/>
                </a:lnTo>
                <a:cubicBezTo>
                  <a:pt x="3257980" y="0"/>
                  <a:pt x="3295650" y="37670"/>
                  <a:pt x="3295650" y="84139"/>
                </a:cubicBezTo>
                <a:lnTo>
                  <a:pt x="3295650" y="504825"/>
                </a:lnTo>
                <a:lnTo>
                  <a:pt x="0" y="504825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b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b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Disturbi Evolutivi Specifici</a:t>
            </a:r>
          </a:p>
        </p:txBody>
      </p:sp>
      <p:sp>
        <p:nvSpPr>
          <p:cNvPr id="10" name="Rettangolo con un angolo arrotondato 8">
            <a:extLst>
              <a:ext uri="{FF2B5EF4-FFF2-40B4-BE49-F238E27FC236}">
                <a16:creationId xmlns:a16="http://schemas.microsoft.com/office/drawing/2014/main" xmlns="" id="{9EFC7850-7920-AC59-CEE5-79770897E89C}"/>
              </a:ext>
            </a:extLst>
          </p:cNvPr>
          <p:cNvSpPr>
            <a:spLocks/>
          </p:cNvSpPr>
          <p:nvPr/>
        </p:nvSpPr>
        <p:spPr bwMode="auto">
          <a:xfrm>
            <a:off x="6840807" y="1375572"/>
            <a:ext cx="3000375" cy="642939"/>
          </a:xfrm>
          <a:custGeom>
            <a:avLst/>
            <a:gdLst>
              <a:gd name="T0" fmla="*/ 0 w 3000375"/>
              <a:gd name="T1" fmla="*/ 0 h 809625"/>
              <a:gd name="T2" fmla="*/ 2865435 w 3000375"/>
              <a:gd name="T3" fmla="*/ 0 h 809625"/>
              <a:gd name="T4" fmla="*/ 3000375 w 3000375"/>
              <a:gd name="T5" fmla="*/ 134940 h 809625"/>
              <a:gd name="T6" fmla="*/ 3000375 w 3000375"/>
              <a:gd name="T7" fmla="*/ 809625 h 809625"/>
              <a:gd name="T8" fmla="*/ 0 w 3000375"/>
              <a:gd name="T9" fmla="*/ 809625 h 809625"/>
              <a:gd name="T10" fmla="*/ 0 w 3000375"/>
              <a:gd name="T11" fmla="*/ 0 h 8096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00375"/>
              <a:gd name="T19" fmla="*/ 0 h 809625"/>
              <a:gd name="T20" fmla="*/ 3000375 w 3000375"/>
              <a:gd name="T21" fmla="*/ 809625 h 8096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00375" h="809625">
                <a:moveTo>
                  <a:pt x="0" y="0"/>
                </a:moveTo>
                <a:lnTo>
                  <a:pt x="2865435" y="0"/>
                </a:lnTo>
                <a:cubicBezTo>
                  <a:pt x="2939960" y="0"/>
                  <a:pt x="3000375" y="60415"/>
                  <a:pt x="3000375" y="134940"/>
                </a:cubicBezTo>
                <a:lnTo>
                  <a:pt x="3000375" y="809625"/>
                </a:lnTo>
                <a:lnTo>
                  <a:pt x="0" y="809625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BES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Svantaggio</a:t>
            </a:r>
          </a:p>
        </p:txBody>
      </p:sp>
      <p:sp>
        <p:nvSpPr>
          <p:cNvPr id="11" name="Rettangolo con un angolo arrotondato 11">
            <a:extLst>
              <a:ext uri="{FF2B5EF4-FFF2-40B4-BE49-F238E27FC236}">
                <a16:creationId xmlns:a16="http://schemas.microsoft.com/office/drawing/2014/main" xmlns="" id="{A2F19510-2FEF-1FFD-703D-1C2B7327F5C2}"/>
              </a:ext>
            </a:extLst>
          </p:cNvPr>
          <p:cNvSpPr>
            <a:spLocks/>
          </p:cNvSpPr>
          <p:nvPr/>
        </p:nvSpPr>
        <p:spPr bwMode="auto">
          <a:xfrm>
            <a:off x="521229" y="2245901"/>
            <a:ext cx="1752600" cy="417512"/>
          </a:xfrm>
          <a:custGeom>
            <a:avLst/>
            <a:gdLst>
              <a:gd name="T0" fmla="*/ 0 w 1752600"/>
              <a:gd name="T1" fmla="*/ 0 h 504825"/>
              <a:gd name="T2" fmla="*/ 1668461 w 1752600"/>
              <a:gd name="T3" fmla="*/ 0 h 504825"/>
              <a:gd name="T4" fmla="*/ 1752600 w 1752600"/>
              <a:gd name="T5" fmla="*/ 84139 h 504825"/>
              <a:gd name="T6" fmla="*/ 1752600 w 1752600"/>
              <a:gd name="T7" fmla="*/ 504825 h 504825"/>
              <a:gd name="T8" fmla="*/ 0 w 1752600"/>
              <a:gd name="T9" fmla="*/ 504825 h 504825"/>
              <a:gd name="T10" fmla="*/ 0 w 1752600"/>
              <a:gd name="T11" fmla="*/ 0 h 5048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52600"/>
              <a:gd name="T19" fmla="*/ 0 h 504825"/>
              <a:gd name="T20" fmla="*/ 1752600 w 1752600"/>
              <a:gd name="T21" fmla="*/ 504825 h 5048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52600" h="504825">
                <a:moveTo>
                  <a:pt x="0" y="0"/>
                </a:moveTo>
                <a:lnTo>
                  <a:pt x="1668461" y="0"/>
                </a:lnTo>
                <a:cubicBezTo>
                  <a:pt x="1714930" y="0"/>
                  <a:pt x="1752600" y="37670"/>
                  <a:pt x="1752600" y="84139"/>
                </a:cubicBezTo>
                <a:lnTo>
                  <a:pt x="1752600" y="504825"/>
                </a:lnTo>
                <a:lnTo>
                  <a:pt x="0" y="50482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Alunni diversamente abili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ex lege 104/1992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xmlns="" id="{6C27F9D4-F875-15A6-F281-EFD27877AC68}"/>
              </a:ext>
            </a:extLst>
          </p:cNvPr>
          <p:cNvCxnSpPr>
            <a:cxnSpLocks/>
          </p:cNvCxnSpPr>
          <p:nvPr/>
        </p:nvCxnSpPr>
        <p:spPr>
          <a:xfrm>
            <a:off x="1305612" y="3812321"/>
            <a:ext cx="0" cy="406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con un angolo arrotondato 13">
            <a:extLst>
              <a:ext uri="{FF2B5EF4-FFF2-40B4-BE49-F238E27FC236}">
                <a16:creationId xmlns:a16="http://schemas.microsoft.com/office/drawing/2014/main" xmlns="" id="{804E2B5A-24EA-0B6E-17BE-186B25D00BD8}"/>
              </a:ext>
            </a:extLst>
          </p:cNvPr>
          <p:cNvSpPr>
            <a:spLocks/>
          </p:cNvSpPr>
          <p:nvPr/>
        </p:nvSpPr>
        <p:spPr bwMode="auto">
          <a:xfrm>
            <a:off x="289985" y="4266090"/>
            <a:ext cx="1990725" cy="467556"/>
          </a:xfrm>
          <a:custGeom>
            <a:avLst/>
            <a:gdLst>
              <a:gd name="T0" fmla="*/ 0 w 1990725"/>
              <a:gd name="T1" fmla="*/ 0 h 428625"/>
              <a:gd name="T2" fmla="*/ 1919286 w 1990725"/>
              <a:gd name="T3" fmla="*/ 0 h 428625"/>
              <a:gd name="T4" fmla="*/ 1990725 w 1990725"/>
              <a:gd name="T5" fmla="*/ 71439 h 428625"/>
              <a:gd name="T6" fmla="*/ 1990725 w 1990725"/>
              <a:gd name="T7" fmla="*/ 428625 h 428625"/>
              <a:gd name="T8" fmla="*/ 0 w 1990725"/>
              <a:gd name="T9" fmla="*/ 428625 h 428625"/>
              <a:gd name="T10" fmla="*/ 0 w 1990725"/>
              <a:gd name="T11" fmla="*/ 0 h 4286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90725"/>
              <a:gd name="T19" fmla="*/ 0 h 428625"/>
              <a:gd name="T20" fmla="*/ 1990725 w 1990725"/>
              <a:gd name="T21" fmla="*/ 428625 h 4286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90725" h="428625">
                <a:moveTo>
                  <a:pt x="0" y="0"/>
                </a:moveTo>
                <a:lnTo>
                  <a:pt x="1919286" y="0"/>
                </a:lnTo>
                <a:cubicBezTo>
                  <a:pt x="1958741" y="0"/>
                  <a:pt x="1990725" y="31984"/>
                  <a:pt x="1990725" y="71439"/>
                </a:cubicBezTo>
                <a:lnTo>
                  <a:pt x="19907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Verbale INPS– CIS Certificati ASL/Enti Accreditati (ex art. 26 Legge 833/78)</a:t>
            </a: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xmlns="" id="{4CD9CA43-87CF-CBC7-9D63-8257387B1894}"/>
              </a:ext>
            </a:extLst>
          </p:cNvPr>
          <p:cNvCxnSpPr>
            <a:cxnSpLocks/>
          </p:cNvCxnSpPr>
          <p:nvPr/>
        </p:nvCxnSpPr>
        <p:spPr>
          <a:xfrm>
            <a:off x="1290695" y="4789789"/>
            <a:ext cx="0" cy="3449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con un angolo arrotondato 15">
            <a:extLst>
              <a:ext uri="{FF2B5EF4-FFF2-40B4-BE49-F238E27FC236}">
                <a16:creationId xmlns:a16="http://schemas.microsoft.com/office/drawing/2014/main" xmlns="" id="{6B2C26E7-85A5-FF4A-CB78-924A5F800922}"/>
              </a:ext>
            </a:extLst>
          </p:cNvPr>
          <p:cNvSpPr>
            <a:spLocks/>
          </p:cNvSpPr>
          <p:nvPr/>
        </p:nvSpPr>
        <p:spPr bwMode="auto">
          <a:xfrm>
            <a:off x="293109" y="5166550"/>
            <a:ext cx="1752600" cy="419100"/>
          </a:xfrm>
          <a:custGeom>
            <a:avLst/>
            <a:gdLst>
              <a:gd name="T0" fmla="*/ 0 w 1752600"/>
              <a:gd name="T1" fmla="*/ 0 h 419100"/>
              <a:gd name="T2" fmla="*/ 1682749 w 1752600"/>
              <a:gd name="T3" fmla="*/ 0 h 419100"/>
              <a:gd name="T4" fmla="*/ 1752600 w 1752600"/>
              <a:gd name="T5" fmla="*/ 69851 h 419100"/>
              <a:gd name="T6" fmla="*/ 1752600 w 1752600"/>
              <a:gd name="T7" fmla="*/ 419100 h 419100"/>
              <a:gd name="T8" fmla="*/ 0 w 1752600"/>
              <a:gd name="T9" fmla="*/ 419100 h 419100"/>
              <a:gd name="T10" fmla="*/ 0 w 1752600"/>
              <a:gd name="T11" fmla="*/ 0 h 419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52600"/>
              <a:gd name="T19" fmla="*/ 0 h 419100"/>
              <a:gd name="T20" fmla="*/ 1752600 w 1752600"/>
              <a:gd name="T21" fmla="*/ 419100 h 419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52600" h="419100">
                <a:moveTo>
                  <a:pt x="0" y="0"/>
                </a:moveTo>
                <a:lnTo>
                  <a:pt x="1682749" y="0"/>
                </a:lnTo>
                <a:cubicBezTo>
                  <a:pt x="1721327" y="0"/>
                  <a:pt x="1752600" y="31273"/>
                  <a:pt x="1752600" y="69851"/>
                </a:cubicBezTo>
                <a:lnTo>
                  <a:pt x="17526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1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Insegnante di sostegno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xmlns="" id="{2DF77DBD-0B0A-4A34-3F67-366FE63161DC}"/>
              </a:ext>
            </a:extLst>
          </p:cNvPr>
          <p:cNvCxnSpPr>
            <a:cxnSpLocks/>
          </p:cNvCxnSpPr>
          <p:nvPr/>
        </p:nvCxnSpPr>
        <p:spPr>
          <a:xfrm>
            <a:off x="1365621" y="1908689"/>
            <a:ext cx="0" cy="224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tangolo con un angolo arrotondato 19">
            <a:extLst>
              <a:ext uri="{FF2B5EF4-FFF2-40B4-BE49-F238E27FC236}">
                <a16:creationId xmlns:a16="http://schemas.microsoft.com/office/drawing/2014/main" xmlns="" id="{CFD875C6-D294-3BF5-3B92-D1EE3159F9BD}"/>
              </a:ext>
            </a:extLst>
          </p:cNvPr>
          <p:cNvSpPr>
            <a:spLocks/>
          </p:cNvSpPr>
          <p:nvPr/>
        </p:nvSpPr>
        <p:spPr bwMode="auto">
          <a:xfrm>
            <a:off x="106891" y="5939382"/>
            <a:ext cx="2581275" cy="676275"/>
          </a:xfrm>
          <a:custGeom>
            <a:avLst/>
            <a:gdLst>
              <a:gd name="T0" fmla="*/ 0 w 2581275"/>
              <a:gd name="T1" fmla="*/ 0 h 676275"/>
              <a:gd name="T2" fmla="*/ 2468560 w 2581275"/>
              <a:gd name="T3" fmla="*/ 0 h 676275"/>
              <a:gd name="T4" fmla="*/ 2581275 w 2581275"/>
              <a:gd name="T5" fmla="*/ 112715 h 676275"/>
              <a:gd name="T6" fmla="*/ 2581275 w 2581275"/>
              <a:gd name="T7" fmla="*/ 676275 h 676275"/>
              <a:gd name="T8" fmla="*/ 0 w 2581275"/>
              <a:gd name="T9" fmla="*/ 676275 h 676275"/>
              <a:gd name="T10" fmla="*/ 0 w 2581275"/>
              <a:gd name="T11" fmla="*/ 0 h 676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81275"/>
              <a:gd name="T19" fmla="*/ 0 h 676275"/>
              <a:gd name="T20" fmla="*/ 2581275 w 2581275"/>
              <a:gd name="T21" fmla="*/ 676275 h 676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81275" h="676275">
                <a:moveTo>
                  <a:pt x="0" y="0"/>
                </a:moveTo>
                <a:lnTo>
                  <a:pt x="2468560" y="0"/>
                </a:lnTo>
                <a:cubicBezTo>
                  <a:pt x="2530811" y="0"/>
                  <a:pt x="2581275" y="50464"/>
                  <a:pt x="2581275" y="112715"/>
                </a:cubicBezTo>
                <a:lnTo>
                  <a:pt x="2581275" y="676275"/>
                </a:lnTo>
                <a:lnTo>
                  <a:pt x="0" y="676275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Situazione a carattere permanente </a:t>
            </a:r>
            <a:endParaRPr kumimoji="0" lang="it-IT" altLang="it-IT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scuola redige</a:t>
            </a:r>
            <a:endParaRPr kumimoji="0" lang="it-IT" altLang="it-IT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Piano Educativo Individualizzato</a:t>
            </a:r>
            <a:endParaRPr kumimoji="0" lang="it-IT" altLang="it-IT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xmlns="" id="{EA67F94F-90C7-C63B-192F-1A0D20838C4D}"/>
              </a:ext>
            </a:extLst>
          </p:cNvPr>
          <p:cNvCxnSpPr>
            <a:cxnSpLocks/>
          </p:cNvCxnSpPr>
          <p:nvPr/>
        </p:nvCxnSpPr>
        <p:spPr>
          <a:xfrm>
            <a:off x="1283338" y="5585650"/>
            <a:ext cx="0" cy="3066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xmlns="" id="{EAB6B4E2-D703-E8F8-6A28-49D30B624BA9}"/>
              </a:ext>
            </a:extLst>
          </p:cNvPr>
          <p:cNvCxnSpPr/>
          <p:nvPr/>
        </p:nvCxnSpPr>
        <p:spPr>
          <a:xfrm>
            <a:off x="4900613" y="1724448"/>
            <a:ext cx="9525" cy="466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xmlns="" id="{BC2CDA59-A558-47CB-55B6-5EFD403DF642}"/>
              </a:ext>
            </a:extLst>
          </p:cNvPr>
          <p:cNvCxnSpPr>
            <a:cxnSpLocks/>
          </p:cNvCxnSpPr>
          <p:nvPr/>
        </p:nvCxnSpPr>
        <p:spPr>
          <a:xfrm>
            <a:off x="6179449" y="1888711"/>
            <a:ext cx="45085" cy="304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con un angolo arrotondato 23">
            <a:extLst>
              <a:ext uri="{FF2B5EF4-FFF2-40B4-BE49-F238E27FC236}">
                <a16:creationId xmlns:a16="http://schemas.microsoft.com/office/drawing/2014/main" xmlns="" id="{8A2F5ABF-9DBD-07C0-0E22-CA8D6ECBF132}"/>
              </a:ext>
            </a:extLst>
          </p:cNvPr>
          <p:cNvSpPr>
            <a:spLocks/>
          </p:cNvSpPr>
          <p:nvPr/>
        </p:nvSpPr>
        <p:spPr bwMode="auto">
          <a:xfrm>
            <a:off x="2799591" y="2165111"/>
            <a:ext cx="2247900" cy="438150"/>
          </a:xfrm>
          <a:custGeom>
            <a:avLst/>
            <a:gdLst>
              <a:gd name="T0" fmla="*/ 0 w 2247900"/>
              <a:gd name="T1" fmla="*/ 0 h 438150"/>
              <a:gd name="T2" fmla="*/ 2174874 w 2247900"/>
              <a:gd name="T3" fmla="*/ 0 h 438150"/>
              <a:gd name="T4" fmla="*/ 2247900 w 2247900"/>
              <a:gd name="T5" fmla="*/ 73026 h 438150"/>
              <a:gd name="T6" fmla="*/ 2247900 w 2247900"/>
              <a:gd name="T7" fmla="*/ 438150 h 438150"/>
              <a:gd name="T8" fmla="*/ 0 w 2247900"/>
              <a:gd name="T9" fmla="*/ 438150 h 438150"/>
              <a:gd name="T10" fmla="*/ 0 w 2247900"/>
              <a:gd name="T11" fmla="*/ 0 h 4381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47900"/>
              <a:gd name="T19" fmla="*/ 0 h 438150"/>
              <a:gd name="T20" fmla="*/ 2247900 w 2247900"/>
              <a:gd name="T21" fmla="*/ 438150 h 4381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47900" h="438150">
                <a:moveTo>
                  <a:pt x="0" y="0"/>
                </a:moveTo>
                <a:lnTo>
                  <a:pt x="2174874" y="0"/>
                </a:lnTo>
                <a:cubicBezTo>
                  <a:pt x="2215205" y="0"/>
                  <a:pt x="2247900" y="32695"/>
                  <a:pt x="2247900" y="73026"/>
                </a:cubicBezTo>
                <a:lnTo>
                  <a:pt x="224790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Disturbi Specifici d’Apprendimento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Legge 170/2010</a:t>
            </a:r>
          </a:p>
        </p:txBody>
      </p:sp>
      <p:sp>
        <p:nvSpPr>
          <p:cNvPr id="22" name="Rettangolo con un angolo arrotondato 24">
            <a:extLst>
              <a:ext uri="{FF2B5EF4-FFF2-40B4-BE49-F238E27FC236}">
                <a16:creationId xmlns:a16="http://schemas.microsoft.com/office/drawing/2014/main" xmlns="" id="{2CED52DF-0E89-46D2-C356-8175699D79E7}"/>
              </a:ext>
            </a:extLst>
          </p:cNvPr>
          <p:cNvSpPr>
            <a:spLocks/>
          </p:cNvSpPr>
          <p:nvPr/>
        </p:nvSpPr>
        <p:spPr bwMode="auto">
          <a:xfrm>
            <a:off x="5315556" y="2214780"/>
            <a:ext cx="1752600" cy="476250"/>
          </a:xfrm>
          <a:custGeom>
            <a:avLst/>
            <a:gdLst>
              <a:gd name="T0" fmla="*/ 0 w 1752600"/>
              <a:gd name="T1" fmla="*/ 0 h 476250"/>
              <a:gd name="T2" fmla="*/ 1673223 w 1752600"/>
              <a:gd name="T3" fmla="*/ 0 h 476250"/>
              <a:gd name="T4" fmla="*/ 1752600 w 1752600"/>
              <a:gd name="T5" fmla="*/ 79377 h 476250"/>
              <a:gd name="T6" fmla="*/ 1752600 w 1752600"/>
              <a:gd name="T7" fmla="*/ 476250 h 476250"/>
              <a:gd name="T8" fmla="*/ 0 w 1752600"/>
              <a:gd name="T9" fmla="*/ 476250 h 476250"/>
              <a:gd name="T10" fmla="*/ 0 w 1752600"/>
              <a:gd name="T11" fmla="*/ 0 h 4762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52600"/>
              <a:gd name="T19" fmla="*/ 0 h 476250"/>
              <a:gd name="T20" fmla="*/ 1752600 w 1752600"/>
              <a:gd name="T21" fmla="*/ 476250 h 4762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52600" h="476250">
                <a:moveTo>
                  <a:pt x="0" y="0"/>
                </a:moveTo>
                <a:lnTo>
                  <a:pt x="1673223" y="0"/>
                </a:lnTo>
                <a:cubicBezTo>
                  <a:pt x="1717062" y="0"/>
                  <a:pt x="1752600" y="35538"/>
                  <a:pt x="1752600" y="79377"/>
                </a:cubicBezTo>
                <a:lnTo>
                  <a:pt x="175260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Disturbi Evolutivi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D.M. 27/12/12</a:t>
            </a:r>
          </a:p>
        </p:txBody>
      </p: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xmlns="" id="{8B4368F7-33AB-704D-1DF6-4CCA56742BB1}"/>
              </a:ext>
            </a:extLst>
          </p:cNvPr>
          <p:cNvCxnSpPr>
            <a:cxnSpLocks/>
          </p:cNvCxnSpPr>
          <p:nvPr/>
        </p:nvCxnSpPr>
        <p:spPr>
          <a:xfrm flipH="1">
            <a:off x="4027382" y="2699931"/>
            <a:ext cx="11218" cy="449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tangolo con un angolo arrotondato 27">
            <a:extLst>
              <a:ext uri="{FF2B5EF4-FFF2-40B4-BE49-F238E27FC236}">
                <a16:creationId xmlns:a16="http://schemas.microsoft.com/office/drawing/2014/main" xmlns="" id="{B54A00CB-CC9D-42EC-3C92-3FABF5E9E0F1}"/>
              </a:ext>
            </a:extLst>
          </p:cNvPr>
          <p:cNvSpPr>
            <a:spLocks/>
          </p:cNvSpPr>
          <p:nvPr/>
        </p:nvSpPr>
        <p:spPr bwMode="auto">
          <a:xfrm>
            <a:off x="2903432" y="3168714"/>
            <a:ext cx="2247900" cy="628650"/>
          </a:xfrm>
          <a:custGeom>
            <a:avLst/>
            <a:gdLst>
              <a:gd name="T0" fmla="*/ 0 w 2247900"/>
              <a:gd name="T1" fmla="*/ 0 h 628650"/>
              <a:gd name="T2" fmla="*/ 2143123 w 2247900"/>
              <a:gd name="T3" fmla="*/ 0 h 628650"/>
              <a:gd name="T4" fmla="*/ 2247900 w 2247900"/>
              <a:gd name="T5" fmla="*/ 104777 h 628650"/>
              <a:gd name="T6" fmla="*/ 2247900 w 2247900"/>
              <a:gd name="T7" fmla="*/ 628650 h 628650"/>
              <a:gd name="T8" fmla="*/ 0 w 2247900"/>
              <a:gd name="T9" fmla="*/ 628650 h 628650"/>
              <a:gd name="T10" fmla="*/ 0 w 2247900"/>
              <a:gd name="T11" fmla="*/ 0 h 6286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47900"/>
              <a:gd name="T19" fmla="*/ 0 h 628650"/>
              <a:gd name="T20" fmla="*/ 2247900 w 2247900"/>
              <a:gd name="T21" fmla="*/ 628650 h 6286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47900" h="628650">
                <a:moveTo>
                  <a:pt x="0" y="0"/>
                </a:moveTo>
                <a:lnTo>
                  <a:pt x="2143123" y="0"/>
                </a:lnTo>
                <a:cubicBezTo>
                  <a:pt x="2200990" y="0"/>
                  <a:pt x="2247900" y="46910"/>
                  <a:pt x="2247900" y="104777"/>
                </a:cubicBezTo>
                <a:lnTo>
                  <a:pt x="2247900" y="628650"/>
                </a:lnTo>
                <a:lnTo>
                  <a:pt x="0" y="6286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Dislessia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Disortografia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Disgrafia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Discalculia</a:t>
            </a:r>
          </a:p>
        </p:txBody>
      </p:sp>
      <p:sp>
        <p:nvSpPr>
          <p:cNvPr id="25" name="Rettangolo con un angolo arrotondato 28">
            <a:extLst>
              <a:ext uri="{FF2B5EF4-FFF2-40B4-BE49-F238E27FC236}">
                <a16:creationId xmlns:a16="http://schemas.microsoft.com/office/drawing/2014/main" xmlns="" id="{B9B41984-8216-42F4-071D-2F925A29FC9D}"/>
              </a:ext>
            </a:extLst>
          </p:cNvPr>
          <p:cNvSpPr>
            <a:spLocks/>
          </p:cNvSpPr>
          <p:nvPr/>
        </p:nvSpPr>
        <p:spPr bwMode="auto">
          <a:xfrm>
            <a:off x="5384746" y="2900046"/>
            <a:ext cx="2438400" cy="1495425"/>
          </a:xfrm>
          <a:custGeom>
            <a:avLst/>
            <a:gdLst>
              <a:gd name="T0" fmla="*/ 0 w 2438400"/>
              <a:gd name="T1" fmla="*/ 0 h 1495425"/>
              <a:gd name="T2" fmla="*/ 2189158 w 2438400"/>
              <a:gd name="T3" fmla="*/ 0 h 1495425"/>
              <a:gd name="T4" fmla="*/ 2438400 w 2438400"/>
              <a:gd name="T5" fmla="*/ 249242 h 1495425"/>
              <a:gd name="T6" fmla="*/ 2438400 w 2438400"/>
              <a:gd name="T7" fmla="*/ 1495425 h 1495425"/>
              <a:gd name="T8" fmla="*/ 0 w 2438400"/>
              <a:gd name="T9" fmla="*/ 1495425 h 1495425"/>
              <a:gd name="T10" fmla="*/ 0 w 2438400"/>
              <a:gd name="T11" fmla="*/ 0 h 14954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38400"/>
              <a:gd name="T19" fmla="*/ 0 h 1495425"/>
              <a:gd name="T20" fmla="*/ 2438400 w 2438400"/>
              <a:gd name="T21" fmla="*/ 1495425 h 14954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38400" h="1495425">
                <a:moveTo>
                  <a:pt x="0" y="0"/>
                </a:moveTo>
                <a:lnTo>
                  <a:pt x="2189158" y="0"/>
                </a:lnTo>
                <a:cubicBezTo>
                  <a:pt x="2326811" y="0"/>
                  <a:pt x="2438400" y="111589"/>
                  <a:pt x="2438400" y="249242"/>
                </a:cubicBezTo>
                <a:lnTo>
                  <a:pt x="2438400" y="1495425"/>
                </a:lnTo>
                <a:lnTo>
                  <a:pt x="0" y="149542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Deficit del Linguaggio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Deficit abilità non verbali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Disturbo da Deficit di Attenzione Iperattività (ADHD)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Deficit coordinazione Motoria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Disturbi Borderline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Disturbo lieve  dello spettro autistico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Disturbo oppositivo-provocatorio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Disturbi d'ansia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Disturbi dell’umore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xmlns="" id="{18581D8B-9F6D-4452-686E-0296CB6C3FAF}"/>
              </a:ext>
            </a:extLst>
          </p:cNvPr>
          <p:cNvCxnSpPr>
            <a:cxnSpLocks/>
          </p:cNvCxnSpPr>
          <p:nvPr/>
        </p:nvCxnSpPr>
        <p:spPr>
          <a:xfrm flipH="1">
            <a:off x="6463160" y="2642916"/>
            <a:ext cx="12197" cy="231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xmlns="" id="{829D635F-A86D-DC1F-E85A-C9F4938D25EA}"/>
              </a:ext>
            </a:extLst>
          </p:cNvPr>
          <p:cNvCxnSpPr>
            <a:cxnSpLocks/>
          </p:cNvCxnSpPr>
          <p:nvPr/>
        </p:nvCxnSpPr>
        <p:spPr>
          <a:xfrm>
            <a:off x="4027382" y="3834694"/>
            <a:ext cx="0" cy="4313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xmlns="" id="{3B509252-1861-670C-530D-85FE6423E241}"/>
              </a:ext>
            </a:extLst>
          </p:cNvPr>
          <p:cNvCxnSpPr>
            <a:cxnSpLocks/>
          </p:cNvCxnSpPr>
          <p:nvPr/>
        </p:nvCxnSpPr>
        <p:spPr>
          <a:xfrm flipH="1">
            <a:off x="5142852" y="4486137"/>
            <a:ext cx="1709496" cy="895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tangolo con un angolo arrotondato 35">
            <a:extLst>
              <a:ext uri="{FF2B5EF4-FFF2-40B4-BE49-F238E27FC236}">
                <a16:creationId xmlns:a16="http://schemas.microsoft.com/office/drawing/2014/main" xmlns="" id="{9A72509C-2C8A-DC3C-BB9A-36BB799CA2E9}"/>
              </a:ext>
            </a:extLst>
          </p:cNvPr>
          <p:cNvSpPr>
            <a:spLocks/>
          </p:cNvSpPr>
          <p:nvPr/>
        </p:nvSpPr>
        <p:spPr bwMode="auto">
          <a:xfrm>
            <a:off x="2989379" y="5984470"/>
            <a:ext cx="2466975" cy="588200"/>
          </a:xfrm>
          <a:custGeom>
            <a:avLst/>
            <a:gdLst>
              <a:gd name="T0" fmla="*/ 0 w 2466975"/>
              <a:gd name="T1" fmla="*/ 0 h 409575"/>
              <a:gd name="T2" fmla="*/ 2398711 w 2466975"/>
              <a:gd name="T3" fmla="*/ 0 h 409575"/>
              <a:gd name="T4" fmla="*/ 2466975 w 2466975"/>
              <a:gd name="T5" fmla="*/ 68264 h 409575"/>
              <a:gd name="T6" fmla="*/ 2466975 w 2466975"/>
              <a:gd name="T7" fmla="*/ 409575 h 409575"/>
              <a:gd name="T8" fmla="*/ 0 w 2466975"/>
              <a:gd name="T9" fmla="*/ 409575 h 409575"/>
              <a:gd name="T10" fmla="*/ 0 w 2466975"/>
              <a:gd name="T11" fmla="*/ 0 h 4095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66975"/>
              <a:gd name="T19" fmla="*/ 0 h 409575"/>
              <a:gd name="T20" fmla="*/ 2466975 w 2466975"/>
              <a:gd name="T21" fmla="*/ 409575 h 4095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66975" h="409575">
                <a:moveTo>
                  <a:pt x="0" y="0"/>
                </a:moveTo>
                <a:lnTo>
                  <a:pt x="2398711" y="0"/>
                </a:lnTo>
                <a:cubicBezTo>
                  <a:pt x="2436412" y="0"/>
                  <a:pt x="2466975" y="30563"/>
                  <a:pt x="2466975" y="68264"/>
                </a:cubicBezTo>
                <a:lnTo>
                  <a:pt x="2466975" y="409575"/>
                </a:lnTo>
                <a:lnTo>
                  <a:pt x="0" y="409575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b="1" dirty="0">
                <a:latin typeface="Calibri" panose="020F0502020204030204" pitchFamily="34" charset="0"/>
                <a:cs typeface="Times New Roman" panose="02020603050405020304" pitchFamily="18" charset="0"/>
              </a:rPr>
              <a:t>Situazione a carattere permanente;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la scuola redige il Piano Didattico Personalizzato  </a:t>
            </a:r>
          </a:p>
        </p:txBody>
      </p: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xmlns="" id="{19A32717-B344-37FD-A669-83A874B0E6E7}"/>
              </a:ext>
            </a:extLst>
          </p:cNvPr>
          <p:cNvCxnSpPr>
            <a:cxnSpLocks/>
          </p:cNvCxnSpPr>
          <p:nvPr/>
        </p:nvCxnSpPr>
        <p:spPr>
          <a:xfrm>
            <a:off x="4155292" y="4962244"/>
            <a:ext cx="0" cy="243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xmlns="" id="{B21D26F2-8FFC-F87A-630C-FC5D15ED2475}"/>
              </a:ext>
            </a:extLst>
          </p:cNvPr>
          <p:cNvCxnSpPr>
            <a:cxnSpLocks/>
          </p:cNvCxnSpPr>
          <p:nvPr/>
        </p:nvCxnSpPr>
        <p:spPr>
          <a:xfrm>
            <a:off x="4222867" y="5632580"/>
            <a:ext cx="1430" cy="296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ttangolo con un angolo arrotondato 32">
            <a:extLst>
              <a:ext uri="{FF2B5EF4-FFF2-40B4-BE49-F238E27FC236}">
                <a16:creationId xmlns:a16="http://schemas.microsoft.com/office/drawing/2014/main" xmlns="" id="{2173E7D4-CFFA-D632-0127-90804E09D29F}"/>
              </a:ext>
            </a:extLst>
          </p:cNvPr>
          <p:cNvSpPr>
            <a:spLocks/>
          </p:cNvSpPr>
          <p:nvPr/>
        </p:nvSpPr>
        <p:spPr bwMode="auto">
          <a:xfrm>
            <a:off x="2782205" y="4334227"/>
            <a:ext cx="2674149" cy="620568"/>
          </a:xfrm>
          <a:custGeom>
            <a:avLst/>
            <a:gdLst>
              <a:gd name="T0" fmla="*/ 0 w 2838450"/>
              <a:gd name="T1" fmla="*/ 0 h 647700"/>
              <a:gd name="T2" fmla="*/ 2730498 w 2838450"/>
              <a:gd name="T3" fmla="*/ 0 h 647700"/>
              <a:gd name="T4" fmla="*/ 2838450 w 2838450"/>
              <a:gd name="T5" fmla="*/ 107952 h 647700"/>
              <a:gd name="T6" fmla="*/ 2838450 w 2838450"/>
              <a:gd name="T7" fmla="*/ 647700 h 647700"/>
              <a:gd name="T8" fmla="*/ 0 w 2838450"/>
              <a:gd name="T9" fmla="*/ 647700 h 647700"/>
              <a:gd name="T10" fmla="*/ 0 w 2838450"/>
              <a:gd name="T11" fmla="*/ 0 h 6477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38450"/>
              <a:gd name="T19" fmla="*/ 0 h 647700"/>
              <a:gd name="T20" fmla="*/ 2838450 w 2838450"/>
              <a:gd name="T21" fmla="*/ 647700 h 6477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38450" h="647700">
                <a:moveTo>
                  <a:pt x="0" y="0"/>
                </a:moveTo>
                <a:lnTo>
                  <a:pt x="2730498" y="0"/>
                </a:lnTo>
                <a:cubicBezTo>
                  <a:pt x="2790118" y="0"/>
                  <a:pt x="2838450" y="48332"/>
                  <a:pt x="2838450" y="107952"/>
                </a:cubicBezTo>
                <a:lnTo>
                  <a:pt x="28384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Certificazioni/Diagnosi  ASL/Enti accreditati ex art. 26 L. 833/78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Certificati da privati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(Circolare n. 8 del 6 marzo 2013</a:t>
            </a:r>
          </a:p>
        </p:txBody>
      </p:sp>
      <p:sp>
        <p:nvSpPr>
          <p:cNvPr id="33" name="Rettangolo con un angolo arrotondato 33">
            <a:extLst>
              <a:ext uri="{FF2B5EF4-FFF2-40B4-BE49-F238E27FC236}">
                <a16:creationId xmlns:a16="http://schemas.microsoft.com/office/drawing/2014/main" xmlns="" id="{DB624B69-9845-2A63-9DEE-A92B288DC11B}"/>
              </a:ext>
            </a:extLst>
          </p:cNvPr>
          <p:cNvSpPr>
            <a:spLocks/>
          </p:cNvSpPr>
          <p:nvPr/>
        </p:nvSpPr>
        <p:spPr bwMode="auto">
          <a:xfrm>
            <a:off x="3356092" y="5231545"/>
            <a:ext cx="1733550" cy="390525"/>
          </a:xfrm>
          <a:custGeom>
            <a:avLst/>
            <a:gdLst>
              <a:gd name="T0" fmla="*/ 0 w 1733550"/>
              <a:gd name="T1" fmla="*/ 0 h 390525"/>
              <a:gd name="T2" fmla="*/ 1668461 w 1733550"/>
              <a:gd name="T3" fmla="*/ 0 h 390525"/>
              <a:gd name="T4" fmla="*/ 1733550 w 1733550"/>
              <a:gd name="T5" fmla="*/ 65089 h 390525"/>
              <a:gd name="T6" fmla="*/ 1733550 w 1733550"/>
              <a:gd name="T7" fmla="*/ 390525 h 390525"/>
              <a:gd name="T8" fmla="*/ 0 w 1733550"/>
              <a:gd name="T9" fmla="*/ 390525 h 390525"/>
              <a:gd name="T10" fmla="*/ 0 w 1733550"/>
              <a:gd name="T11" fmla="*/ 0 h 3905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33550"/>
              <a:gd name="T19" fmla="*/ 0 h 390525"/>
              <a:gd name="T20" fmla="*/ 1733550 w 1733550"/>
              <a:gd name="T21" fmla="*/ 390525 h 3905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33550" h="390525">
                <a:moveTo>
                  <a:pt x="0" y="0"/>
                </a:moveTo>
                <a:lnTo>
                  <a:pt x="1668461" y="0"/>
                </a:lnTo>
                <a:cubicBezTo>
                  <a:pt x="1704409" y="0"/>
                  <a:pt x="1733550" y="29141"/>
                  <a:pt x="1733550" y="65089"/>
                </a:cubicBezTo>
                <a:lnTo>
                  <a:pt x="1733550" y="390525"/>
                </a:lnTo>
                <a:lnTo>
                  <a:pt x="0" y="390525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9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è prevista assegnazione dell’insegnante di sostegno </a:t>
            </a: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ttangolo con un angolo arrotondato 38">
            <a:extLst>
              <a:ext uri="{FF2B5EF4-FFF2-40B4-BE49-F238E27FC236}">
                <a16:creationId xmlns:a16="http://schemas.microsoft.com/office/drawing/2014/main" xmlns="" id="{20A5EC8F-7EB8-CB5C-816C-08FDE953590E}"/>
              </a:ext>
            </a:extLst>
          </p:cNvPr>
          <p:cNvSpPr>
            <a:spLocks/>
          </p:cNvSpPr>
          <p:nvPr/>
        </p:nvSpPr>
        <p:spPr bwMode="auto">
          <a:xfrm>
            <a:off x="7975228" y="2904013"/>
            <a:ext cx="2581275" cy="1635920"/>
          </a:xfrm>
          <a:custGeom>
            <a:avLst/>
            <a:gdLst>
              <a:gd name="T0" fmla="*/ 0 w 2581275"/>
              <a:gd name="T1" fmla="*/ 0 h 1876425"/>
              <a:gd name="T2" fmla="*/ 2268531 w 2581275"/>
              <a:gd name="T3" fmla="*/ 0 h 1876425"/>
              <a:gd name="T4" fmla="*/ 2581275 w 2581275"/>
              <a:gd name="T5" fmla="*/ 312744 h 1876425"/>
              <a:gd name="T6" fmla="*/ 2581275 w 2581275"/>
              <a:gd name="T7" fmla="*/ 1876425 h 1876425"/>
              <a:gd name="T8" fmla="*/ 0 w 2581275"/>
              <a:gd name="T9" fmla="*/ 1876425 h 1876425"/>
              <a:gd name="T10" fmla="*/ 0 w 2581275"/>
              <a:gd name="T11" fmla="*/ 0 h 18764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81275"/>
              <a:gd name="T19" fmla="*/ 0 h 1876425"/>
              <a:gd name="T20" fmla="*/ 2581275 w 2581275"/>
              <a:gd name="T21" fmla="*/ 1876425 h 18764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81275" h="1876425">
                <a:moveTo>
                  <a:pt x="0" y="0"/>
                </a:moveTo>
                <a:lnTo>
                  <a:pt x="2268531" y="0"/>
                </a:lnTo>
                <a:cubicBezTo>
                  <a:pt x="2441255" y="0"/>
                  <a:pt x="2581275" y="140020"/>
                  <a:pt x="2581275" y="312744"/>
                </a:cubicBezTo>
                <a:lnTo>
                  <a:pt x="2581275" y="1876425"/>
                </a:lnTo>
                <a:lnTo>
                  <a:pt x="0" y="187642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Si intendono alunni/e che con continuità o per determinati periodi,  possono manifestare Bisogni Educativi Speciali o per motivi fisici, biologici, fisiologici, psicologici, sociali, rispetto ai quali è necessario che le scuole offrano adeguata e personalizzata risposta: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Svantaggi linguistici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Svantaggi culturali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Svantaggi socio-economici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Alunni con disagio comportamentale/relazionale</a:t>
            </a:r>
          </a:p>
        </p:txBody>
      </p: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xmlns="" id="{1E7E726C-B615-545D-D032-F64B3F4A08B1}"/>
              </a:ext>
            </a:extLst>
          </p:cNvPr>
          <p:cNvCxnSpPr>
            <a:cxnSpLocks/>
          </p:cNvCxnSpPr>
          <p:nvPr/>
        </p:nvCxnSpPr>
        <p:spPr>
          <a:xfrm>
            <a:off x="8770991" y="1887988"/>
            <a:ext cx="2116" cy="371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xmlns="" id="{330C77AC-007A-1B4C-5F84-B8DAAFB555C6}"/>
              </a:ext>
            </a:extLst>
          </p:cNvPr>
          <p:cNvCxnSpPr>
            <a:cxnSpLocks/>
          </p:cNvCxnSpPr>
          <p:nvPr/>
        </p:nvCxnSpPr>
        <p:spPr>
          <a:xfrm>
            <a:off x="9252419" y="4466986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xmlns="" id="{E2D1AC7A-0C2F-7594-7D02-B94652270BF2}"/>
              </a:ext>
            </a:extLst>
          </p:cNvPr>
          <p:cNvCxnSpPr>
            <a:cxnSpLocks/>
          </p:cNvCxnSpPr>
          <p:nvPr/>
        </p:nvCxnSpPr>
        <p:spPr>
          <a:xfrm>
            <a:off x="8030600" y="5327780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tangolo con un angolo arrotondato 41">
            <a:extLst>
              <a:ext uri="{FF2B5EF4-FFF2-40B4-BE49-F238E27FC236}">
                <a16:creationId xmlns:a16="http://schemas.microsoft.com/office/drawing/2014/main" xmlns="" id="{63145CE2-8990-7EEE-4D9C-A3B7616CAD33}"/>
              </a:ext>
            </a:extLst>
          </p:cNvPr>
          <p:cNvSpPr>
            <a:spLocks/>
          </p:cNvSpPr>
          <p:nvPr/>
        </p:nvSpPr>
        <p:spPr bwMode="auto">
          <a:xfrm>
            <a:off x="6544231" y="4698426"/>
            <a:ext cx="3315812" cy="710358"/>
          </a:xfrm>
          <a:custGeom>
            <a:avLst/>
            <a:gdLst>
              <a:gd name="T0" fmla="*/ 0 w 2867025"/>
              <a:gd name="T1" fmla="*/ 0 h 838200"/>
              <a:gd name="T2" fmla="*/ 2727322 w 2867025"/>
              <a:gd name="T3" fmla="*/ 0 h 838200"/>
              <a:gd name="T4" fmla="*/ 2867025 w 2867025"/>
              <a:gd name="T5" fmla="*/ 139703 h 838200"/>
              <a:gd name="T6" fmla="*/ 2867025 w 2867025"/>
              <a:gd name="T7" fmla="*/ 838200 h 838200"/>
              <a:gd name="T8" fmla="*/ 0 w 2867025"/>
              <a:gd name="T9" fmla="*/ 838200 h 838200"/>
              <a:gd name="T10" fmla="*/ 0 w 2867025"/>
              <a:gd name="T11" fmla="*/ 0 h 8382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67025"/>
              <a:gd name="T19" fmla="*/ 0 h 838200"/>
              <a:gd name="T20" fmla="*/ 2867025 w 2867025"/>
              <a:gd name="T21" fmla="*/ 838200 h 8382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67025" h="838200">
                <a:moveTo>
                  <a:pt x="0" y="0"/>
                </a:moveTo>
                <a:lnTo>
                  <a:pt x="2727322" y="0"/>
                </a:lnTo>
                <a:cubicBezTo>
                  <a:pt x="2804478" y="0"/>
                  <a:pt x="2867025" y="62547"/>
                  <a:pt x="2867025" y="139703"/>
                </a:cubicBezTo>
                <a:lnTo>
                  <a:pt x="2867025" y="838200"/>
                </a:ln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Individuati  e formalizzati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dal consiglio di classe/team docenti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sulla base di elementi oggettivi (es. segnalazione servizi sociali) ovvero di puntuali considerazioni psicopedagogiche e didattiche</a:t>
            </a:r>
          </a:p>
        </p:txBody>
      </p:sp>
      <p:sp>
        <p:nvSpPr>
          <p:cNvPr id="39" name="Rettangolo con un angolo arrotondato 44">
            <a:extLst>
              <a:ext uri="{FF2B5EF4-FFF2-40B4-BE49-F238E27FC236}">
                <a16:creationId xmlns:a16="http://schemas.microsoft.com/office/drawing/2014/main" xmlns="" id="{FC4F385E-0029-700D-2502-1F3776A3BA6F}"/>
              </a:ext>
            </a:extLst>
          </p:cNvPr>
          <p:cNvSpPr>
            <a:spLocks/>
          </p:cNvSpPr>
          <p:nvPr/>
        </p:nvSpPr>
        <p:spPr bwMode="auto">
          <a:xfrm>
            <a:off x="6530706" y="6104853"/>
            <a:ext cx="2693035" cy="444500"/>
          </a:xfrm>
          <a:custGeom>
            <a:avLst/>
            <a:gdLst>
              <a:gd name="T0" fmla="*/ 0 w 2505075"/>
              <a:gd name="T1" fmla="*/ 0 h 409575"/>
              <a:gd name="T2" fmla="*/ 2436811 w 2505075"/>
              <a:gd name="T3" fmla="*/ 0 h 409575"/>
              <a:gd name="T4" fmla="*/ 2505075 w 2505075"/>
              <a:gd name="T5" fmla="*/ 68264 h 409575"/>
              <a:gd name="T6" fmla="*/ 2505075 w 2505075"/>
              <a:gd name="T7" fmla="*/ 409575 h 409575"/>
              <a:gd name="T8" fmla="*/ 0 w 2505075"/>
              <a:gd name="T9" fmla="*/ 409575 h 409575"/>
              <a:gd name="T10" fmla="*/ 0 w 2505075"/>
              <a:gd name="T11" fmla="*/ 0 h 4095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05075"/>
              <a:gd name="T19" fmla="*/ 0 h 409575"/>
              <a:gd name="T20" fmla="*/ 2505075 w 2505075"/>
              <a:gd name="T21" fmla="*/ 409575 h 4095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05075" h="409575">
                <a:moveTo>
                  <a:pt x="0" y="0"/>
                </a:moveTo>
                <a:lnTo>
                  <a:pt x="2436811" y="0"/>
                </a:lnTo>
                <a:cubicBezTo>
                  <a:pt x="2474512" y="0"/>
                  <a:pt x="2505075" y="30563"/>
                  <a:pt x="2505075" y="68264"/>
                </a:cubicBezTo>
                <a:lnTo>
                  <a:pt x="2505075" y="409575"/>
                </a:lnTo>
                <a:lnTo>
                  <a:pt x="0" y="409575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b="1" dirty="0">
                <a:latin typeface="Calibri" panose="020F0502020204030204" pitchFamily="34" charset="0"/>
                <a:cs typeface="Times New Roman" panose="02020603050405020304" pitchFamily="18" charset="0"/>
              </a:rPr>
              <a:t>Situazione a carattere transitorio;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b="1" dirty="0">
                <a:latin typeface="Calibri" panose="020F0502020204030204" pitchFamily="34" charset="0"/>
                <a:cs typeface="Times New Roman" panose="02020603050405020304" pitchFamily="18" charset="0"/>
              </a:rPr>
              <a:t> la scuola redige il Piano Didattico Personalizzato  </a:t>
            </a:r>
          </a:p>
        </p:txBody>
      </p: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xmlns="" id="{619F5F2C-B5A0-F527-0E5D-740008761965}"/>
              </a:ext>
            </a:extLst>
          </p:cNvPr>
          <p:cNvCxnSpPr/>
          <p:nvPr/>
        </p:nvCxnSpPr>
        <p:spPr>
          <a:xfrm>
            <a:off x="8969241" y="5687503"/>
            <a:ext cx="0" cy="409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tangolo con un angolo arrotondato 42">
            <a:extLst>
              <a:ext uri="{FF2B5EF4-FFF2-40B4-BE49-F238E27FC236}">
                <a16:creationId xmlns:a16="http://schemas.microsoft.com/office/drawing/2014/main" xmlns="" id="{7AFC8948-E8BC-8787-33DC-99A7EC08F9B4}"/>
              </a:ext>
            </a:extLst>
          </p:cNvPr>
          <p:cNvSpPr>
            <a:spLocks/>
          </p:cNvSpPr>
          <p:nvPr/>
        </p:nvSpPr>
        <p:spPr bwMode="auto">
          <a:xfrm>
            <a:off x="8142081" y="5532495"/>
            <a:ext cx="1733550" cy="390525"/>
          </a:xfrm>
          <a:custGeom>
            <a:avLst/>
            <a:gdLst>
              <a:gd name="T0" fmla="*/ 0 w 1733550"/>
              <a:gd name="T1" fmla="*/ 0 h 390525"/>
              <a:gd name="T2" fmla="*/ 1668461 w 1733550"/>
              <a:gd name="T3" fmla="*/ 0 h 390525"/>
              <a:gd name="T4" fmla="*/ 1733550 w 1733550"/>
              <a:gd name="T5" fmla="*/ 65089 h 390525"/>
              <a:gd name="T6" fmla="*/ 1733550 w 1733550"/>
              <a:gd name="T7" fmla="*/ 390525 h 390525"/>
              <a:gd name="T8" fmla="*/ 0 w 1733550"/>
              <a:gd name="T9" fmla="*/ 390525 h 390525"/>
              <a:gd name="T10" fmla="*/ 0 w 1733550"/>
              <a:gd name="T11" fmla="*/ 0 h 3905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33550"/>
              <a:gd name="T19" fmla="*/ 0 h 390525"/>
              <a:gd name="T20" fmla="*/ 1733550 w 1733550"/>
              <a:gd name="T21" fmla="*/ 390525 h 3905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33550" h="390525">
                <a:moveTo>
                  <a:pt x="0" y="0"/>
                </a:moveTo>
                <a:lnTo>
                  <a:pt x="1668461" y="0"/>
                </a:lnTo>
                <a:cubicBezTo>
                  <a:pt x="1704409" y="0"/>
                  <a:pt x="1733550" y="29141"/>
                  <a:pt x="1733550" y="65089"/>
                </a:cubicBezTo>
                <a:lnTo>
                  <a:pt x="1733550" y="390525"/>
                </a:lnTo>
                <a:lnTo>
                  <a:pt x="0" y="390525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9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è prevista assegnazione dell’insegnante di sostegno 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ttangolo con un angolo arrotondato 27">
            <a:extLst>
              <a:ext uri="{FF2B5EF4-FFF2-40B4-BE49-F238E27FC236}">
                <a16:creationId xmlns:a16="http://schemas.microsoft.com/office/drawing/2014/main" xmlns="" id="{8EE57767-3667-0317-4D59-72FD597DBA3B}"/>
              </a:ext>
            </a:extLst>
          </p:cNvPr>
          <p:cNvSpPr>
            <a:spLocks/>
          </p:cNvSpPr>
          <p:nvPr/>
        </p:nvSpPr>
        <p:spPr bwMode="auto">
          <a:xfrm>
            <a:off x="238581" y="3148675"/>
            <a:ext cx="2247900" cy="628650"/>
          </a:xfrm>
          <a:custGeom>
            <a:avLst/>
            <a:gdLst>
              <a:gd name="T0" fmla="*/ 0 w 2247900"/>
              <a:gd name="T1" fmla="*/ 0 h 628650"/>
              <a:gd name="T2" fmla="*/ 2143123 w 2247900"/>
              <a:gd name="T3" fmla="*/ 0 h 628650"/>
              <a:gd name="T4" fmla="*/ 2247900 w 2247900"/>
              <a:gd name="T5" fmla="*/ 104777 h 628650"/>
              <a:gd name="T6" fmla="*/ 2247900 w 2247900"/>
              <a:gd name="T7" fmla="*/ 628650 h 628650"/>
              <a:gd name="T8" fmla="*/ 0 w 2247900"/>
              <a:gd name="T9" fmla="*/ 628650 h 628650"/>
              <a:gd name="T10" fmla="*/ 0 w 2247900"/>
              <a:gd name="T11" fmla="*/ 0 h 6286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47900"/>
              <a:gd name="T19" fmla="*/ 0 h 628650"/>
              <a:gd name="T20" fmla="*/ 2247900 w 2247900"/>
              <a:gd name="T21" fmla="*/ 628650 h 6286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47900" h="628650">
                <a:moveTo>
                  <a:pt x="0" y="0"/>
                </a:moveTo>
                <a:lnTo>
                  <a:pt x="2143123" y="0"/>
                </a:lnTo>
                <a:cubicBezTo>
                  <a:pt x="2200990" y="0"/>
                  <a:pt x="2247900" y="46910"/>
                  <a:pt x="2247900" y="104777"/>
                </a:cubicBezTo>
                <a:lnTo>
                  <a:pt x="2247900" y="628650"/>
                </a:lnTo>
                <a:lnTo>
                  <a:pt x="0" y="6286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Certificazione patologie secondo classificazione ICF 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9" name="Connettore 2 58">
            <a:extLst>
              <a:ext uri="{FF2B5EF4-FFF2-40B4-BE49-F238E27FC236}">
                <a16:creationId xmlns:a16="http://schemas.microsoft.com/office/drawing/2014/main" xmlns="" id="{D30953F0-3BEA-3682-0FC3-229E521AD1C8}"/>
              </a:ext>
            </a:extLst>
          </p:cNvPr>
          <p:cNvCxnSpPr>
            <a:cxnSpLocks/>
          </p:cNvCxnSpPr>
          <p:nvPr/>
        </p:nvCxnSpPr>
        <p:spPr>
          <a:xfrm>
            <a:off x="1405043" y="2684462"/>
            <a:ext cx="0" cy="431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ttangolo con un angolo arrotondato 24">
            <a:extLst>
              <a:ext uri="{FF2B5EF4-FFF2-40B4-BE49-F238E27FC236}">
                <a16:creationId xmlns:a16="http://schemas.microsoft.com/office/drawing/2014/main" xmlns="" id="{6BB73FC2-61FE-9C4B-EC75-783DC68739FE}"/>
              </a:ext>
            </a:extLst>
          </p:cNvPr>
          <p:cNvSpPr>
            <a:spLocks/>
          </p:cNvSpPr>
          <p:nvPr/>
        </p:nvSpPr>
        <p:spPr bwMode="auto">
          <a:xfrm>
            <a:off x="7533454" y="2256653"/>
            <a:ext cx="2585507" cy="417530"/>
          </a:xfrm>
          <a:custGeom>
            <a:avLst/>
            <a:gdLst>
              <a:gd name="T0" fmla="*/ 0 w 1752600"/>
              <a:gd name="T1" fmla="*/ 0 h 476250"/>
              <a:gd name="T2" fmla="*/ 1673223 w 1752600"/>
              <a:gd name="T3" fmla="*/ 0 h 476250"/>
              <a:gd name="T4" fmla="*/ 1752600 w 1752600"/>
              <a:gd name="T5" fmla="*/ 79377 h 476250"/>
              <a:gd name="T6" fmla="*/ 1752600 w 1752600"/>
              <a:gd name="T7" fmla="*/ 476250 h 476250"/>
              <a:gd name="T8" fmla="*/ 0 w 1752600"/>
              <a:gd name="T9" fmla="*/ 476250 h 476250"/>
              <a:gd name="T10" fmla="*/ 0 w 1752600"/>
              <a:gd name="T11" fmla="*/ 0 h 4762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52600"/>
              <a:gd name="T19" fmla="*/ 0 h 476250"/>
              <a:gd name="T20" fmla="*/ 1752600 w 1752600"/>
              <a:gd name="T21" fmla="*/ 476250 h 4762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52600" h="476250">
                <a:moveTo>
                  <a:pt x="0" y="0"/>
                </a:moveTo>
                <a:lnTo>
                  <a:pt x="1673223" y="0"/>
                </a:lnTo>
                <a:cubicBezTo>
                  <a:pt x="1717062" y="0"/>
                  <a:pt x="1752600" y="35538"/>
                  <a:pt x="1752600" y="79377"/>
                </a:cubicBezTo>
                <a:lnTo>
                  <a:pt x="175260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-Svantaggio Linguistico-culturale-socio-economico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20D.M. 27/12/12</a:t>
            </a:r>
          </a:p>
        </p:txBody>
      </p:sp>
      <p:cxnSp>
        <p:nvCxnSpPr>
          <p:cNvPr id="72" name="Connettore 2 71">
            <a:extLst>
              <a:ext uri="{FF2B5EF4-FFF2-40B4-BE49-F238E27FC236}">
                <a16:creationId xmlns:a16="http://schemas.microsoft.com/office/drawing/2014/main" xmlns="" id="{63137772-33BB-51F9-0937-FB757804DD63}"/>
              </a:ext>
            </a:extLst>
          </p:cNvPr>
          <p:cNvCxnSpPr>
            <a:cxnSpLocks/>
          </p:cNvCxnSpPr>
          <p:nvPr/>
        </p:nvCxnSpPr>
        <p:spPr>
          <a:xfrm flipH="1">
            <a:off x="9487818" y="2684462"/>
            <a:ext cx="12197" cy="231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>
            <a:extLst>
              <a:ext uri="{FF2B5EF4-FFF2-40B4-BE49-F238E27FC236}">
                <a16:creationId xmlns:a16="http://schemas.microsoft.com/office/drawing/2014/main" xmlns="" id="{9EC301A8-FA5C-3817-6650-74E1189723DD}"/>
              </a:ext>
            </a:extLst>
          </p:cNvPr>
          <p:cNvCxnSpPr>
            <a:cxnSpLocks/>
          </p:cNvCxnSpPr>
          <p:nvPr/>
        </p:nvCxnSpPr>
        <p:spPr>
          <a:xfrm>
            <a:off x="7207442" y="970847"/>
            <a:ext cx="1325229" cy="383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ttangolo con un angolo arrotondato 8">
            <a:extLst>
              <a:ext uri="{FF2B5EF4-FFF2-40B4-BE49-F238E27FC236}">
                <a16:creationId xmlns:a16="http://schemas.microsoft.com/office/drawing/2014/main" xmlns="" id="{1D89D012-72E9-4915-42D1-B20D34FE9F85}"/>
              </a:ext>
            </a:extLst>
          </p:cNvPr>
          <p:cNvSpPr>
            <a:spLocks/>
          </p:cNvSpPr>
          <p:nvPr/>
        </p:nvSpPr>
        <p:spPr bwMode="auto">
          <a:xfrm>
            <a:off x="10423859" y="1345168"/>
            <a:ext cx="1428615" cy="784324"/>
          </a:xfrm>
          <a:custGeom>
            <a:avLst/>
            <a:gdLst>
              <a:gd name="T0" fmla="*/ 0 w 3000375"/>
              <a:gd name="T1" fmla="*/ 0 h 809625"/>
              <a:gd name="T2" fmla="*/ 2865435 w 3000375"/>
              <a:gd name="T3" fmla="*/ 0 h 809625"/>
              <a:gd name="T4" fmla="*/ 3000375 w 3000375"/>
              <a:gd name="T5" fmla="*/ 134940 h 809625"/>
              <a:gd name="T6" fmla="*/ 3000375 w 3000375"/>
              <a:gd name="T7" fmla="*/ 809625 h 809625"/>
              <a:gd name="T8" fmla="*/ 0 w 3000375"/>
              <a:gd name="T9" fmla="*/ 809625 h 809625"/>
              <a:gd name="T10" fmla="*/ 0 w 3000375"/>
              <a:gd name="T11" fmla="*/ 0 h 8096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00375"/>
              <a:gd name="T19" fmla="*/ 0 h 809625"/>
              <a:gd name="T20" fmla="*/ 3000375 w 3000375"/>
              <a:gd name="T21" fmla="*/ 809625 h 8096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00375" h="809625">
                <a:moveTo>
                  <a:pt x="0" y="0"/>
                </a:moveTo>
                <a:lnTo>
                  <a:pt x="2865435" y="0"/>
                </a:lnTo>
                <a:cubicBezTo>
                  <a:pt x="2939960" y="0"/>
                  <a:pt x="3000375" y="60415"/>
                  <a:pt x="3000375" y="134940"/>
                </a:cubicBezTo>
                <a:lnTo>
                  <a:pt x="3000375" y="809625"/>
                </a:lnTo>
                <a:lnTo>
                  <a:pt x="0" y="809625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BES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Alunni ad alto potenziale intellettivo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it-IT" sz="1000" b="1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gifted</a:t>
            </a:r>
            <a:r>
              <a:rPr lang="it-IT" sz="1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000" b="1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children</a:t>
            </a:r>
            <a:r>
              <a:rPr lang="it-IT" sz="1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it-IT" sz="1000" b="1" i="0" dirty="0">
                <a:solidFill>
                  <a:srgbClr val="1F1E1E"/>
                </a:solidFill>
                <a:effectLst/>
                <a:latin typeface="Work Sans" pitchFamily="2" charset="0"/>
              </a:rPr>
              <a:t> </a:t>
            </a:r>
            <a:endParaRPr lang="it-IT" altLang="it-IT" sz="1000" b="1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xmlns="" id="{DBA0C7B2-1386-2156-1B0D-59EC3EDB6127}"/>
              </a:ext>
            </a:extLst>
          </p:cNvPr>
          <p:cNvSpPr txBox="1"/>
          <p:nvPr/>
        </p:nvSpPr>
        <p:spPr>
          <a:xfrm>
            <a:off x="10591667" y="2232674"/>
            <a:ext cx="1328010" cy="507831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latin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it-IT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Nota Ministeriale n. 562 del 3 Aprile 2019</a:t>
            </a:r>
            <a:r>
              <a:rPr lang="it-IT" dirty="0"/>
              <a:t>,</a:t>
            </a:r>
          </a:p>
        </p:txBody>
      </p: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xmlns="" id="{DA540C76-B029-1C87-3357-5F65F7F1F52E}"/>
              </a:ext>
            </a:extLst>
          </p:cNvPr>
          <p:cNvCxnSpPr>
            <a:cxnSpLocks/>
          </p:cNvCxnSpPr>
          <p:nvPr/>
        </p:nvCxnSpPr>
        <p:spPr>
          <a:xfrm flipH="1">
            <a:off x="11287507" y="2046099"/>
            <a:ext cx="12197" cy="231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>
            <a:extLst>
              <a:ext uri="{FF2B5EF4-FFF2-40B4-BE49-F238E27FC236}">
                <a16:creationId xmlns:a16="http://schemas.microsoft.com/office/drawing/2014/main" xmlns="" id="{15321454-2BD2-A87B-1F1B-8BE69D00760E}"/>
              </a:ext>
            </a:extLst>
          </p:cNvPr>
          <p:cNvSpPr txBox="1"/>
          <p:nvPr/>
        </p:nvSpPr>
        <p:spPr>
          <a:xfrm>
            <a:off x="10717121" y="2929057"/>
            <a:ext cx="1266698" cy="1766529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latin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it-IT" dirty="0"/>
              <a:t> ragazzi con un quoziente intellettivo superiore alla media, a volte oltre il punteggio di 130, che dimostrano capacità di apprendimento e curiosità intellettuale molto sviluppate rispetto alla loro età e al loro livello di scolarità.</a:t>
            </a:r>
          </a:p>
        </p:txBody>
      </p:sp>
      <p:cxnSp>
        <p:nvCxnSpPr>
          <p:cNvPr id="57" name="Connettore 2 56">
            <a:extLst>
              <a:ext uri="{FF2B5EF4-FFF2-40B4-BE49-F238E27FC236}">
                <a16:creationId xmlns:a16="http://schemas.microsoft.com/office/drawing/2014/main" xmlns="" id="{785DEB7A-FD4D-CD0A-320A-AC47EDCEF016}"/>
              </a:ext>
            </a:extLst>
          </p:cNvPr>
          <p:cNvCxnSpPr>
            <a:cxnSpLocks/>
          </p:cNvCxnSpPr>
          <p:nvPr/>
        </p:nvCxnSpPr>
        <p:spPr>
          <a:xfrm>
            <a:off x="11469158" y="4733645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ttangolo con un angolo arrotondato 32">
            <a:extLst>
              <a:ext uri="{FF2B5EF4-FFF2-40B4-BE49-F238E27FC236}">
                <a16:creationId xmlns:a16="http://schemas.microsoft.com/office/drawing/2014/main" xmlns="" id="{8313FF26-9F92-C0AA-3F5E-42F9B6C05864}"/>
              </a:ext>
            </a:extLst>
          </p:cNvPr>
          <p:cNvSpPr>
            <a:spLocks/>
          </p:cNvSpPr>
          <p:nvPr/>
        </p:nvSpPr>
        <p:spPr bwMode="auto">
          <a:xfrm>
            <a:off x="10439017" y="4878470"/>
            <a:ext cx="1633310" cy="995259"/>
          </a:xfrm>
          <a:custGeom>
            <a:avLst/>
            <a:gdLst>
              <a:gd name="T0" fmla="*/ 0 w 2838450"/>
              <a:gd name="T1" fmla="*/ 0 h 647700"/>
              <a:gd name="T2" fmla="*/ 2730498 w 2838450"/>
              <a:gd name="T3" fmla="*/ 0 h 647700"/>
              <a:gd name="T4" fmla="*/ 2838450 w 2838450"/>
              <a:gd name="T5" fmla="*/ 107952 h 647700"/>
              <a:gd name="T6" fmla="*/ 2838450 w 2838450"/>
              <a:gd name="T7" fmla="*/ 647700 h 647700"/>
              <a:gd name="T8" fmla="*/ 0 w 2838450"/>
              <a:gd name="T9" fmla="*/ 647700 h 647700"/>
              <a:gd name="T10" fmla="*/ 0 w 2838450"/>
              <a:gd name="T11" fmla="*/ 0 h 6477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38450"/>
              <a:gd name="T19" fmla="*/ 0 h 647700"/>
              <a:gd name="T20" fmla="*/ 2838450 w 2838450"/>
              <a:gd name="T21" fmla="*/ 647700 h 6477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38450" h="647700">
                <a:moveTo>
                  <a:pt x="0" y="0"/>
                </a:moveTo>
                <a:lnTo>
                  <a:pt x="2730498" y="0"/>
                </a:lnTo>
                <a:cubicBezTo>
                  <a:pt x="2790118" y="0"/>
                  <a:pt x="2838450" y="48332"/>
                  <a:pt x="2838450" y="107952"/>
                </a:cubicBezTo>
                <a:lnTo>
                  <a:pt x="28384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Certificati ASL/Enti accreditati ex art. 26 L. 833/78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Certificati da privati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900" b="1" dirty="0">
                <a:latin typeface="Calibri" panose="020F0502020204030204" pitchFamily="34" charset="0"/>
                <a:cs typeface="Times New Roman" panose="02020603050405020304" pitchFamily="18" charset="0"/>
              </a:rPr>
              <a:t>(Circolare n. 8 del 6 marzo 2013</a:t>
            </a:r>
          </a:p>
        </p:txBody>
      </p:sp>
      <p:sp>
        <p:nvSpPr>
          <p:cNvPr id="60" name="Rettangolo con un angolo arrotondato 19">
            <a:extLst>
              <a:ext uri="{FF2B5EF4-FFF2-40B4-BE49-F238E27FC236}">
                <a16:creationId xmlns:a16="http://schemas.microsoft.com/office/drawing/2014/main" xmlns="" id="{F71B5F7A-5057-F510-D7EE-C4B8A8DFBA42}"/>
              </a:ext>
            </a:extLst>
          </p:cNvPr>
          <p:cNvSpPr>
            <a:spLocks/>
          </p:cNvSpPr>
          <p:nvPr/>
        </p:nvSpPr>
        <p:spPr bwMode="auto">
          <a:xfrm>
            <a:off x="9712748" y="6032436"/>
            <a:ext cx="2350447" cy="676275"/>
          </a:xfrm>
          <a:custGeom>
            <a:avLst/>
            <a:gdLst>
              <a:gd name="T0" fmla="*/ 0 w 2581275"/>
              <a:gd name="T1" fmla="*/ 0 h 676275"/>
              <a:gd name="T2" fmla="*/ 2468560 w 2581275"/>
              <a:gd name="T3" fmla="*/ 0 h 676275"/>
              <a:gd name="T4" fmla="*/ 2581275 w 2581275"/>
              <a:gd name="T5" fmla="*/ 112715 h 676275"/>
              <a:gd name="T6" fmla="*/ 2581275 w 2581275"/>
              <a:gd name="T7" fmla="*/ 676275 h 676275"/>
              <a:gd name="T8" fmla="*/ 0 w 2581275"/>
              <a:gd name="T9" fmla="*/ 676275 h 676275"/>
              <a:gd name="T10" fmla="*/ 0 w 2581275"/>
              <a:gd name="T11" fmla="*/ 0 h 676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81275"/>
              <a:gd name="T19" fmla="*/ 0 h 676275"/>
              <a:gd name="T20" fmla="*/ 2581275 w 2581275"/>
              <a:gd name="T21" fmla="*/ 676275 h 676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81275" h="676275">
                <a:moveTo>
                  <a:pt x="0" y="0"/>
                </a:moveTo>
                <a:lnTo>
                  <a:pt x="2468560" y="0"/>
                </a:lnTo>
                <a:cubicBezTo>
                  <a:pt x="2530811" y="0"/>
                  <a:pt x="2581275" y="50464"/>
                  <a:pt x="2581275" y="112715"/>
                </a:cubicBezTo>
                <a:lnTo>
                  <a:pt x="2581275" y="676275"/>
                </a:lnTo>
                <a:lnTo>
                  <a:pt x="0" y="676275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Situazione a carattere permanente </a:t>
            </a:r>
            <a:endParaRPr kumimoji="0" lang="it-IT" altLang="it-IT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scuola redige</a:t>
            </a:r>
            <a:endParaRPr kumimoji="0" lang="it-IT" altLang="it-IT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Piano Didattico Personalizzato</a:t>
            </a:r>
            <a:endParaRPr kumimoji="0" lang="it-IT" altLang="it-IT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xmlns="" id="{4F43468B-3253-84F6-4180-6B090B75D532}"/>
              </a:ext>
            </a:extLst>
          </p:cNvPr>
          <p:cNvCxnSpPr>
            <a:cxnSpLocks/>
          </p:cNvCxnSpPr>
          <p:nvPr/>
        </p:nvCxnSpPr>
        <p:spPr>
          <a:xfrm flipH="1">
            <a:off x="9916981" y="5556756"/>
            <a:ext cx="478915" cy="171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7026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3375820" y="2041845"/>
            <a:ext cx="5475546" cy="2078911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9542" tIns="99542" rIns="99542" bIns="99542" numCol="1" spcCol="1270" anchor="ctr" anchorCtr="0">
            <a:noAutofit/>
          </a:bodyPr>
          <a:lstStyle/>
          <a:p>
            <a:pPr algn="ctr" defTabSz="6221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400" b="1" dirty="0"/>
          </a:p>
          <a:p>
            <a:pPr algn="ctr" defTabSz="6221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" name="Rettangolo 9"/>
          <p:cNvSpPr/>
          <p:nvPr/>
        </p:nvSpPr>
        <p:spPr>
          <a:xfrm>
            <a:off x="305894" y="3035537"/>
            <a:ext cx="2555910" cy="248139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it-IT" sz="1100" b="1" i="1" dirty="0"/>
              <a:t>La </a:t>
            </a:r>
            <a:r>
              <a:rPr lang="it-IT" sz="1100" b="1" i="1" u="sng" dirty="0">
                <a:solidFill>
                  <a:srgbClr val="FF0000"/>
                </a:solidFill>
              </a:rPr>
              <a:t>didattica personalizzata</a:t>
            </a:r>
            <a:r>
              <a:rPr lang="it-IT" sz="1100" b="1" i="1" u="sng" dirty="0"/>
              <a:t> </a:t>
            </a:r>
            <a:r>
              <a:rPr lang="it-IT" sz="1100" b="1" i="1" dirty="0"/>
              <a:t>si sostanzia attraverso l’impiego </a:t>
            </a:r>
            <a:r>
              <a:rPr lang="it-IT" sz="1100" b="1" dirty="0"/>
              <a:t>di una </a:t>
            </a:r>
            <a:r>
              <a:rPr lang="it-IT" sz="1100" b="1" dirty="0">
                <a:solidFill>
                  <a:srgbClr val="FF0000"/>
                </a:solidFill>
              </a:rPr>
              <a:t>varietà di metodologie e strategie didattiche per gli alunni di quella comunità</a:t>
            </a:r>
            <a:r>
              <a:rPr lang="it-IT" sz="1100" b="1" u="sng" dirty="0">
                <a:solidFill>
                  <a:srgbClr val="FF0000"/>
                </a:solidFill>
              </a:rPr>
              <a:t> </a:t>
            </a:r>
            <a:r>
              <a:rPr lang="it-IT" sz="1100" b="1" dirty="0">
                <a:solidFill>
                  <a:srgbClr val="FF0000"/>
                </a:solidFill>
              </a:rPr>
              <a:t>scolastica (quel territorio, quel benchmark)</a:t>
            </a:r>
            <a:r>
              <a:rPr lang="it-IT" sz="1100" b="1" dirty="0"/>
              <a:t>, tali da promuovere le potenzialità e il </a:t>
            </a:r>
            <a:r>
              <a:rPr lang="it-IT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successo formativo in ogni alunno</a:t>
            </a:r>
            <a:r>
              <a:rPr lang="it-IT" sz="1100" b="1" dirty="0"/>
              <a:t>: </a:t>
            </a:r>
          </a:p>
          <a:p>
            <a:pPr indent="-457063">
              <a:buFont typeface="Arial" panose="020B0604020202020204" pitchFamily="34" charset="0"/>
              <a:buChar char="•"/>
            </a:pPr>
            <a:r>
              <a:rPr lang="it-IT" sz="1100" b="1" dirty="0"/>
              <a:t>l’attenzione agli </a:t>
            </a:r>
            <a:r>
              <a:rPr lang="it-IT" sz="1100" b="1" dirty="0">
                <a:solidFill>
                  <a:srgbClr val="FF0000"/>
                </a:solidFill>
              </a:rPr>
              <a:t>stili di apprendimento</a:t>
            </a:r>
            <a:r>
              <a:rPr lang="it-IT" sz="1100" b="1" dirty="0"/>
              <a:t>, </a:t>
            </a:r>
          </a:p>
          <a:p>
            <a:pPr indent="-457063">
              <a:buFont typeface="Arial" panose="020B0604020202020204" pitchFamily="34" charset="0"/>
              <a:buChar char="•"/>
            </a:pPr>
            <a:r>
              <a:rPr lang="it-IT" sz="1100" b="1" dirty="0"/>
              <a:t>la </a:t>
            </a:r>
            <a:r>
              <a:rPr lang="it-IT" sz="1100" b="1" dirty="0">
                <a:solidFill>
                  <a:srgbClr val="FF0000"/>
                </a:solidFill>
              </a:rPr>
              <a:t>calibrazione degli interventi </a:t>
            </a:r>
            <a:r>
              <a:rPr lang="it-IT" sz="1100" b="1" dirty="0"/>
              <a:t>sulla base dei livelli raggiunti, nell’ottica di promuovere un apprendimento significativo</a:t>
            </a:r>
          </a:p>
          <a:p>
            <a:pPr indent="-457063">
              <a:buFont typeface="Arial" panose="020B0604020202020204" pitchFamily="34" charset="0"/>
              <a:buChar char="•"/>
            </a:pPr>
            <a:r>
              <a:rPr lang="it-IT" sz="1100" b="1" dirty="0">
                <a:solidFill>
                  <a:srgbClr val="FF0000"/>
                </a:solidFill>
              </a:rPr>
              <a:t>l’uso dei mediatori didattici</a:t>
            </a:r>
            <a:endParaRPr lang="it-IT" sz="11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722A4955-1C7D-46FE-87C8-262FCD65F4C4}"/>
              </a:ext>
            </a:extLst>
          </p:cNvPr>
          <p:cNvSpPr txBox="1"/>
          <p:nvPr/>
        </p:nvSpPr>
        <p:spPr>
          <a:xfrm>
            <a:off x="3020525" y="3395133"/>
            <a:ext cx="2874427" cy="2304496"/>
          </a:xfrm>
          <a:prstGeom prst="rect">
            <a:avLst/>
          </a:prstGeom>
          <a:noFill/>
          <a:ln w="38100"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it-IT" sz="1100" b="1" dirty="0">
                <a:solidFill>
                  <a:srgbClr val="FF0000"/>
                </a:solidFill>
              </a:rPr>
              <a:t>La </a:t>
            </a:r>
            <a:r>
              <a:rPr lang="it-IT" sz="1100" b="1" i="1" u="sng" dirty="0">
                <a:solidFill>
                  <a:srgbClr val="FF0000"/>
                </a:solidFill>
              </a:rPr>
              <a:t>didattica individualizzata </a:t>
            </a:r>
            <a:r>
              <a:rPr lang="it-IT" sz="1100" b="1" dirty="0"/>
              <a:t>consiste nelle </a:t>
            </a:r>
            <a:r>
              <a:rPr lang="it-IT" sz="1100" b="1" dirty="0">
                <a:solidFill>
                  <a:srgbClr val="FF0000"/>
                </a:solidFill>
              </a:rPr>
              <a:t>attività di carattere individuale, </a:t>
            </a:r>
            <a:r>
              <a:rPr lang="it-IT" sz="1100" b="1" dirty="0"/>
              <a:t>che può svolgere l’alunno per acquisire specifiche conoscenze e potenziare determinate abilità e competenze, anche nell’ambito delle </a:t>
            </a:r>
            <a:r>
              <a:rPr lang="it-IT" sz="1100" b="1" dirty="0">
                <a:solidFill>
                  <a:srgbClr val="FF0000"/>
                </a:solidFill>
              </a:rPr>
              <a:t>strategie compensative e dispensative e del metodo di studio</a:t>
            </a:r>
            <a:r>
              <a:rPr lang="it-IT" sz="1100" b="1" dirty="0"/>
              <a:t>; tali attività individualizzate possono essere realizzate nelle fasi di lavoro in classe (individuale, di piccolo gruppo, di gruppo, di classe) o in momenti ad esse dedicati, secondo tutte le forme di flessibilità del</a:t>
            </a:r>
          </a:p>
          <a:p>
            <a:r>
              <a:rPr lang="it-IT" sz="1100" b="1" dirty="0"/>
              <a:t> lavoro scolastico consentite dalla normativa vigente</a:t>
            </a:r>
            <a:endParaRPr lang="it-IT" sz="11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3E1A891A-DD5D-433C-8231-A58E9CC1FCBF}"/>
              </a:ext>
            </a:extLst>
          </p:cNvPr>
          <p:cNvSpPr txBox="1"/>
          <p:nvPr/>
        </p:nvSpPr>
        <p:spPr>
          <a:xfrm>
            <a:off x="6090512" y="3736144"/>
            <a:ext cx="2367530" cy="2132122"/>
          </a:xfrm>
          <a:prstGeom prst="rect">
            <a:avLst/>
          </a:prstGeom>
          <a:solidFill>
            <a:schemeClr val="bg1"/>
          </a:solidFill>
          <a:ln w="38100">
            <a:solidFill>
              <a:srgbClr val="CC6600"/>
            </a:solidFill>
          </a:ln>
        </p:spPr>
        <p:txBody>
          <a:bodyPr wrap="square">
            <a:spAutoFit/>
          </a:bodyPr>
          <a:lstStyle/>
          <a:p>
            <a:pPr algn="just" defTabSz="6221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b="1" dirty="0">
                <a:solidFill>
                  <a:srgbClr val="FF0000"/>
                </a:solidFill>
              </a:rPr>
              <a:t>La </a:t>
            </a:r>
            <a:r>
              <a:rPr lang="it-IT" sz="1100" b="1" i="1" u="sng" dirty="0">
                <a:solidFill>
                  <a:srgbClr val="FF0000"/>
                </a:solidFill>
              </a:rPr>
              <a:t>didattica differenziata</a:t>
            </a:r>
            <a:r>
              <a:rPr lang="it-IT" sz="1100" b="1" i="1" dirty="0">
                <a:solidFill>
                  <a:srgbClr val="FF0000"/>
                </a:solidFill>
              </a:rPr>
              <a:t> </a:t>
            </a:r>
            <a:r>
              <a:rPr lang="it-IT" sz="1100" b="1" i="1" dirty="0"/>
              <a:t> </a:t>
            </a:r>
            <a:r>
              <a:rPr lang="it-IT" sz="1100" b="1" dirty="0"/>
              <a:t>consiste in un </a:t>
            </a:r>
            <a:r>
              <a:rPr lang="it-IT" sz="1100" b="1" dirty="0">
                <a:solidFill>
                  <a:srgbClr val="FF0000"/>
                </a:solidFill>
              </a:rPr>
              <a:t>percorso di apprendimento/insegnamento specifico riferito ad alunni con certificazione ex art. 3 c. e c. 3 legge 104</a:t>
            </a:r>
            <a:r>
              <a:rPr lang="it-IT" sz="1100" b="1" dirty="0"/>
              <a:t>. </a:t>
            </a:r>
          </a:p>
          <a:p>
            <a:pPr algn="just" defTabSz="6221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b="1" dirty="0"/>
              <a:t>Nei casi di particolare gravita la differenziazione è tale da non consentire il rilascio del titolo di studio ma solo un attestato di crediti formativi per l’iscrizione al successivo grado di istruzione.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80B8F622-7B04-4374-A6F1-93562FE5EF20}"/>
              </a:ext>
            </a:extLst>
          </p:cNvPr>
          <p:cNvSpPr txBox="1"/>
          <p:nvPr/>
        </p:nvSpPr>
        <p:spPr>
          <a:xfrm>
            <a:off x="548812" y="66414"/>
            <a:ext cx="4943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accent1">
                    <a:lumMod val="75000"/>
                  </a:schemeClr>
                </a:solidFill>
              </a:rPr>
              <a:t>Quale didattica ?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3343BA9E-D3E3-4F62-927C-FBA55113422C}"/>
              </a:ext>
            </a:extLst>
          </p:cNvPr>
          <p:cNvSpPr txBox="1"/>
          <p:nvPr/>
        </p:nvSpPr>
        <p:spPr>
          <a:xfrm>
            <a:off x="8616280" y="2564904"/>
            <a:ext cx="3511728" cy="3816429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it-IT" sz="1100" b="1" i="1" u="sng" dirty="0">
                <a:solidFill>
                  <a:srgbClr val="FF0000"/>
                </a:solidFill>
              </a:rPr>
              <a:t>La didattica per arricchimento e accelerazione.</a:t>
            </a:r>
          </a:p>
          <a:p>
            <a:r>
              <a:rPr lang="it-IT" sz="1100" dirty="0"/>
              <a:t>Intendendo per arricchimento </a:t>
            </a:r>
            <a:r>
              <a:rPr lang="it-IT" sz="1100" b="1" dirty="0"/>
              <a:t>l’estensione e l’incremento del programma, ovvero approfondimenti o attività sull’ argomento svolto in classe, ma organizzate con modalità più complesse rispetto ai pari, permettendo all’alunno di sviluppare un pensiero critico maggiore </a:t>
            </a:r>
            <a:r>
              <a:rPr lang="it-IT" sz="1100" dirty="0"/>
              <a:t>(Mormando,2011) e per accelerazione il processo di avanzamento in una specifica disciplina in cui il bambino mostra una velocità d’acquisizione superiore ai pari.</a:t>
            </a:r>
          </a:p>
          <a:p>
            <a:r>
              <a:rPr lang="it-IT" sz="1100" dirty="0"/>
              <a:t>Può avvenire attraverso due modalità: effettuando il «salto» di una classe, oppure seguendo contenuti differenti e più avanzati rispetto ai compagni di pari età. Secondo Maureen Neihart l’accelerazione porta con sé alcuni vantaggi tra cui </a:t>
            </a:r>
            <a:r>
              <a:rPr lang="it-IT" sz="1100" b="1" dirty="0"/>
              <a:t>un curricolo più avanzato </a:t>
            </a:r>
            <a:r>
              <a:rPr lang="it-IT" sz="1100" dirty="0"/>
              <a:t>e quindi più consono alle abilità ed alla prontezza dell’apprendimento del bambino/a, ragazzo/a la garanzia di una relazione con compagni che condividono gli stessi interessi seppur di età maggiore. </a:t>
            </a:r>
            <a:r>
              <a:rPr lang="it-IT" sz="1100" b="1" dirty="0"/>
              <a:t>La possibilità di «un salto classe», possibile in Italia solo per un anno, va valutata caso per caso </a:t>
            </a:r>
            <a:r>
              <a:rPr lang="it-IT" sz="1100" dirty="0"/>
              <a:t>tenendo conto delle molteplici variabili che lo possono suggerire o sconsigliare, senza tuttavia escluderlo a priori.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xmlns="" id="{0F0BEF49-6209-406E-B165-3305372A301A}"/>
              </a:ext>
            </a:extLst>
          </p:cNvPr>
          <p:cNvSpPr/>
          <p:nvPr/>
        </p:nvSpPr>
        <p:spPr>
          <a:xfrm>
            <a:off x="8832304" y="620688"/>
            <a:ext cx="2893711" cy="172670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tx1"/>
                </a:solidFill>
              </a:rPr>
              <a:t>Alunni ad alto potenziale intellettivo, definiti Gifted children in ambito internazionale.</a:t>
            </a:r>
          </a:p>
          <a:p>
            <a:pPr algn="ctr"/>
            <a:r>
              <a:rPr lang="it-IT" sz="1200" b="1" dirty="0">
                <a:solidFill>
                  <a:schemeClr val="tx1"/>
                </a:solidFill>
              </a:rPr>
              <a:t>(Nota 562 del 3/4/2019)</a:t>
            </a: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PDP</a:t>
            </a:r>
            <a:r>
              <a:rPr lang="it-IT" sz="1200" b="1" dirty="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xmlns="" id="{667978C3-D131-4DF4-933D-7AFFB108F23F}"/>
              </a:ext>
            </a:extLst>
          </p:cNvPr>
          <p:cNvGrpSpPr/>
          <p:nvPr/>
        </p:nvGrpSpPr>
        <p:grpSpPr>
          <a:xfrm>
            <a:off x="6013688" y="1382530"/>
            <a:ext cx="2521178" cy="2244858"/>
            <a:chOff x="3328986" y="22282"/>
            <a:chExt cx="2062694" cy="16139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5" name="Ovale 14">
              <a:extLst>
                <a:ext uri="{FF2B5EF4-FFF2-40B4-BE49-F238E27FC236}">
                  <a16:creationId xmlns:a16="http://schemas.microsoft.com/office/drawing/2014/main" xmlns="" id="{7CAC9D4A-8200-428B-BD04-F6BC6C42513D}"/>
                </a:ext>
              </a:extLst>
            </p:cNvPr>
            <p:cNvSpPr/>
            <p:nvPr/>
          </p:nvSpPr>
          <p:spPr>
            <a:xfrm>
              <a:off x="3328986" y="22282"/>
              <a:ext cx="2062694" cy="1613900"/>
            </a:xfrm>
            <a:prstGeom prst="ellipse">
              <a:avLst/>
            </a:prstGeom>
            <a:grpFill/>
            <a:ln w="12700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Ovale 4">
              <a:extLst>
                <a:ext uri="{FF2B5EF4-FFF2-40B4-BE49-F238E27FC236}">
                  <a16:creationId xmlns:a16="http://schemas.microsoft.com/office/drawing/2014/main" xmlns="" id="{28CDE5CF-18B2-4616-BED0-D37475B2BC52}"/>
                </a:ext>
              </a:extLst>
            </p:cNvPr>
            <p:cNvSpPr txBox="1"/>
            <p:nvPr/>
          </p:nvSpPr>
          <p:spPr>
            <a:xfrm>
              <a:off x="3628845" y="306039"/>
              <a:ext cx="1498486" cy="102240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b="1" kern="1200" dirty="0">
                  <a:solidFill>
                    <a:schemeClr val="tx1"/>
                  </a:solidFill>
                </a:rPr>
                <a:t>Alunni con disabilità certificata riconosciuta ai sensi della legge 104 art. 3 c. 1 e c. 3  con Certificato per l’Integrazione Scolastica che presuppone l’elaborazione  del </a:t>
              </a:r>
              <a:r>
                <a:rPr lang="it-IT" sz="1200" b="1" kern="1200" dirty="0">
                  <a:solidFill>
                    <a:srgbClr val="FF0000"/>
                  </a:solidFill>
                </a:rPr>
                <a:t>PEI</a:t>
              </a:r>
            </a:p>
          </p:txBody>
        </p: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xmlns="" id="{7457DB5E-4699-4CA0-855A-A05579AFA12A}"/>
              </a:ext>
            </a:extLst>
          </p:cNvPr>
          <p:cNvGrpSpPr/>
          <p:nvPr/>
        </p:nvGrpSpPr>
        <p:grpSpPr>
          <a:xfrm>
            <a:off x="2724302" y="794982"/>
            <a:ext cx="3330061" cy="2481391"/>
            <a:chOff x="2778879" y="4213164"/>
            <a:chExt cx="3552502" cy="1613900"/>
          </a:xfrm>
        </p:grpSpPr>
        <p:sp>
          <p:nvSpPr>
            <p:cNvPr id="18" name="Ovale 17">
              <a:extLst>
                <a:ext uri="{FF2B5EF4-FFF2-40B4-BE49-F238E27FC236}">
                  <a16:creationId xmlns:a16="http://schemas.microsoft.com/office/drawing/2014/main" xmlns="" id="{26C35E28-725D-4E35-BFE0-E60D0A909E17}"/>
                </a:ext>
              </a:extLst>
            </p:cNvPr>
            <p:cNvSpPr/>
            <p:nvPr/>
          </p:nvSpPr>
          <p:spPr>
            <a:xfrm>
              <a:off x="2778879" y="4213164"/>
              <a:ext cx="3552502" cy="16139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-955602"/>
                <a:satOff val="787"/>
                <a:lumOff val="-65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ale 4">
              <a:extLst>
                <a:ext uri="{FF2B5EF4-FFF2-40B4-BE49-F238E27FC236}">
                  <a16:creationId xmlns:a16="http://schemas.microsoft.com/office/drawing/2014/main" xmlns="" id="{978A1551-92F9-4ECF-A87E-ACF9CAB4413F}"/>
                </a:ext>
              </a:extLst>
            </p:cNvPr>
            <p:cNvSpPr txBox="1"/>
            <p:nvPr/>
          </p:nvSpPr>
          <p:spPr>
            <a:xfrm>
              <a:off x="3219020" y="4449513"/>
              <a:ext cx="2672220" cy="1141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it-IT" sz="1200" b="1" kern="1200" dirty="0">
                  <a:solidFill>
                    <a:schemeClr val="tx1"/>
                  </a:solidFill>
                </a:rPr>
                <a:t>Alunni con svantaggio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it-IT" sz="1200" b="1" kern="1200" dirty="0">
                  <a:solidFill>
                    <a:schemeClr val="tx1"/>
                  </a:solidFill>
                </a:rPr>
                <a:t>socio-economico – linguistico  – culturale- alunni stranieri e/o di recente immigrazione – profughi – minori non accompagnati – alunni adottati  - alunni con DSA – disturbi evolutivi specifici…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it-IT" sz="1200" b="1" dirty="0">
                  <a:solidFill>
                    <a:schemeClr val="tx1"/>
                  </a:solidFill>
                </a:rPr>
                <a:t>Alunni in sintesi per i quali viene stilato </a:t>
              </a:r>
              <a:r>
                <a:rPr lang="it-IT" sz="1200" b="1" dirty="0">
                  <a:solidFill>
                    <a:srgbClr val="FF0000"/>
                  </a:solidFill>
                </a:rPr>
                <a:t>il PDP</a:t>
              </a:r>
              <a:endParaRPr lang="it-IT" sz="1200" b="1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xmlns="" id="{D149EA92-6D0D-4779-8FFE-F0336EE80084}"/>
              </a:ext>
            </a:extLst>
          </p:cNvPr>
          <p:cNvGrpSpPr/>
          <p:nvPr/>
        </p:nvGrpSpPr>
        <p:grpSpPr>
          <a:xfrm>
            <a:off x="457387" y="1146180"/>
            <a:ext cx="2137050" cy="1613900"/>
            <a:chOff x="3328986" y="22282"/>
            <a:chExt cx="2062694" cy="161390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1" name="Ovale 20">
              <a:extLst>
                <a:ext uri="{FF2B5EF4-FFF2-40B4-BE49-F238E27FC236}">
                  <a16:creationId xmlns:a16="http://schemas.microsoft.com/office/drawing/2014/main" xmlns="" id="{B8E9439A-5C2A-4120-89EA-654AF5E773B5}"/>
                </a:ext>
              </a:extLst>
            </p:cNvPr>
            <p:cNvSpPr/>
            <p:nvPr/>
          </p:nvSpPr>
          <p:spPr>
            <a:xfrm>
              <a:off x="3328986" y="22282"/>
              <a:ext cx="2062694" cy="1613900"/>
            </a:xfrm>
            <a:prstGeom prst="ellipse">
              <a:avLst/>
            </a:prstGeom>
            <a:grpFill/>
            <a:ln w="12700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e 4">
              <a:extLst>
                <a:ext uri="{FF2B5EF4-FFF2-40B4-BE49-F238E27FC236}">
                  <a16:creationId xmlns:a16="http://schemas.microsoft.com/office/drawing/2014/main" xmlns="" id="{E09854D3-A0FA-4B40-9AA1-CF1F3735102E}"/>
                </a:ext>
              </a:extLst>
            </p:cNvPr>
            <p:cNvSpPr txBox="1"/>
            <p:nvPr/>
          </p:nvSpPr>
          <p:spPr>
            <a:xfrm>
              <a:off x="3631061" y="258632"/>
              <a:ext cx="1458544" cy="11412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400" b="1" dirty="0">
                  <a:solidFill>
                    <a:schemeClr val="tx1"/>
                  </a:solidFill>
                </a:rPr>
                <a:t>A</a:t>
              </a:r>
              <a:r>
                <a:rPr lang="it-IT" sz="1400" b="1" kern="1200" dirty="0">
                  <a:solidFill>
                    <a:schemeClr val="tx1"/>
                  </a:solidFill>
                </a:rPr>
                <a:t>lunni di quella specifica comunità scolastica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b="1" dirty="0">
                  <a:solidFill>
                    <a:srgbClr val="FF0000"/>
                  </a:solidFill>
                </a:rPr>
                <a:t>Programmazione didattica annuale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45141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2A37B1FB-688A-4FFF-96C3-D221372B65B3}"/>
              </a:ext>
            </a:extLst>
          </p:cNvPr>
          <p:cNvSpPr txBox="1"/>
          <p:nvPr/>
        </p:nvSpPr>
        <p:spPr>
          <a:xfrm>
            <a:off x="2323023" y="1227699"/>
            <a:ext cx="8563505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FF0000"/>
                </a:solidFill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rilevazione e analisi delle certificazioni e documentazioni 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di cui gli alunni della classe sono titolari (certificazione L. 104, documentazione L. 170)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FF0000"/>
                </a:solidFill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rilevazione alunni BES di natura socio-economica e/o linguistico-culturale 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e </a:t>
            </a:r>
            <a:r>
              <a:rPr lang="it-IT" b="1" dirty="0"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i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ndividuazione delle eventuali misure compensative e dispensative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0000"/>
                </a:solidFill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rilevazione alunni ad alto potenziale intellettivo</a:t>
            </a:r>
            <a:endParaRPr lang="it-IT" b="1" i="0" dirty="0">
              <a:solidFill>
                <a:srgbClr val="FF0000"/>
              </a:solidFill>
              <a:effectLst/>
              <a:latin typeface="Gabriola" panose="04040605051002020D02" pitchFamily="82" charset="0"/>
              <a:ea typeface="Gulim" panose="020B0600000101010101" pitchFamily="34" charset="-127"/>
              <a:cs typeface="Open Sans" panose="020B06060305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0000"/>
                </a:solidFill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ottimizzare le funzioni delle </a:t>
            </a:r>
            <a:r>
              <a:rPr lang="it-IT" b="1" i="0" dirty="0">
                <a:solidFill>
                  <a:srgbClr val="FF0000"/>
                </a:solidFill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risorse umane strumentali e ambientali disponibili 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per favorire i processi inclusivi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promuovere e sostenere la </a:t>
            </a:r>
            <a:r>
              <a:rPr lang="it-IT" b="1" i="0" dirty="0">
                <a:solidFill>
                  <a:srgbClr val="FF0000"/>
                </a:solidFill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collaborazione scuola-famiglia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FF0000"/>
                </a:solidFill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definizione di interventi 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didattico-educativi in base ai bisogni degli studenti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rgbClr val="FF0000"/>
                </a:solidFill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individuazione di strategie e metodologie 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utili per la realizzazione della partecipazione degli studenti con BES al contesto di apprendimento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0000"/>
                </a:solidFill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c</a:t>
            </a:r>
            <a:r>
              <a:rPr lang="it-IT" b="1" i="0" dirty="0">
                <a:solidFill>
                  <a:srgbClr val="FF0000"/>
                </a:solidFill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ondividere il curricolo e i progetti 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con l’insegnante di sostegno (se presente) e con tutti i docenti del gruppo di lavoro e con le varie figure che collaborano all’interno della classe (educatori, assistenti alla comunicazione, docenti di </a:t>
            </a:r>
            <a:r>
              <a:rPr lang="it-IT" b="1" dirty="0"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 progetto, referenti, tutor, orientatori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0000"/>
                </a:solidFill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e</a:t>
            </a:r>
            <a:r>
              <a:rPr lang="it-IT" b="1" i="0" dirty="0">
                <a:solidFill>
                  <a:srgbClr val="FF0000"/>
                </a:solidFill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laborare e realizzare il Piano di Lavoro 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(PEI – PED e PDP) con le procedure previste dall’art. 7 del DL 66/2017 convocando il GLO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0000"/>
                </a:solidFill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e</a:t>
            </a:r>
            <a:r>
              <a:rPr lang="it-IT" b="1" i="0" dirty="0">
                <a:solidFill>
                  <a:srgbClr val="FF0000"/>
                </a:solidFill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ffettuare monitoraggi intermedi, aggiornamenti e verifiche </a:t>
            </a:r>
            <a:r>
              <a:rPr lang="it-IT" b="1" i="0" dirty="0">
                <a:effectLst/>
                <a:latin typeface="Gabriola" panose="04040605051002020D02" pitchFamily="82" charset="0"/>
                <a:ea typeface="Gulim" panose="020B0600000101010101" pitchFamily="34" charset="-127"/>
                <a:cs typeface="Open Sans" panose="020B0606030504020204" pitchFamily="34" charset="0"/>
              </a:rPr>
              <a:t>come indicato nel già citato art. 7 del DL 66/2017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BEC8F94B-B7EB-4295-99D0-77C2507C6583}"/>
              </a:ext>
            </a:extLst>
          </p:cNvPr>
          <p:cNvSpPr txBox="1"/>
          <p:nvPr/>
        </p:nvSpPr>
        <p:spPr>
          <a:xfrm>
            <a:off x="183111" y="1905506"/>
            <a:ext cx="2139912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Ruolo pedagogico </a:t>
            </a:r>
            <a:r>
              <a:rPr lang="it-IT" sz="2800" b="1" dirty="0">
                <a:solidFill>
                  <a:srgbClr val="002060"/>
                </a:solidFill>
              </a:rPr>
              <a:t>dei  docenti del Consiglio di classe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3961553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F7FDB6EC-E10D-008F-A83C-2585DACAF49C}"/>
              </a:ext>
            </a:extLst>
          </p:cNvPr>
          <p:cNvSpPr txBox="1"/>
          <p:nvPr/>
        </p:nvSpPr>
        <p:spPr>
          <a:xfrm>
            <a:off x="1919536" y="1124744"/>
            <a:ext cx="8784976" cy="5586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Gruppi per l’Inclusione: struttura e funzionamento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Tipologie di gruppi</a:t>
            </a:r>
            <a:endParaRPr lang="it-IT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– Gruppo di Lavoro per l’Inclusione</a:t>
            </a:r>
            <a:endParaRPr lang="it-IT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 – Gruppo di Lavoro Operativo</a:t>
            </a:r>
            <a:endParaRPr lang="it-IT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Rapporti con: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Collegio docenti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Consigli di classe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Dirigenza scolastica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Enti territoriali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it-I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ervizi sociosanitari</a:t>
            </a:r>
          </a:p>
          <a:p>
            <a:pPr lvl="1"/>
            <a:r>
              <a:rPr lang="it-IT" sz="2000" b="1" dirty="0"/>
              <a:t>GLI “formale”</a:t>
            </a:r>
          </a:p>
          <a:p>
            <a:pPr lvl="1"/>
            <a:r>
              <a:rPr lang="it-IT" sz="2000" dirty="0"/>
              <a:t>sovrapposizione di ruoli</a:t>
            </a:r>
          </a:p>
          <a:p>
            <a:pPr lvl="1"/>
            <a:r>
              <a:rPr lang="it-IT" sz="2000" dirty="0"/>
              <a:t>mancanza di ricaduta didattica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it-IT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5703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5D658F29-E77D-0FD0-265E-A3910C5DDF0F}"/>
              </a:ext>
            </a:extLst>
          </p:cNvPr>
          <p:cNvSpPr txBox="1"/>
          <p:nvPr/>
        </p:nvSpPr>
        <p:spPr>
          <a:xfrm>
            <a:off x="2495600" y="1772816"/>
            <a:ext cx="7461382" cy="1965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Funzioni del GLO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Composizione e ruoli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Centralità del </a:t>
            </a:r>
            <a:r>
              <a:rPr lang="it-IT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PEI come progetto di vita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Collegamento tra dimensione didattica, educativa e orientativa</a:t>
            </a:r>
          </a:p>
          <a:p>
            <a:pPr>
              <a:buNone/>
            </a:pP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Buone pratiche di funzionamento efficace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xmlns="" val="4184328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xmlns="" id="{A336865B-8025-8176-994C-C3EF1037AB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AF0C84D0-C5CB-CCCA-65CC-82E9070DC0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0800000" flipH="1" flipV="1">
            <a:off x="9552384" y="2780928"/>
            <a:ext cx="2232248" cy="3888432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A6BA8661-5755-C90F-AEBF-51B384C99A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1344" y="116632"/>
            <a:ext cx="11593288" cy="6597352"/>
          </a:xfrm>
        </p:spPr>
        <p:txBody>
          <a:bodyPr/>
          <a:lstStyle/>
          <a:p>
            <a:r>
              <a:rPr lang="it-IT" b="1" dirty="0"/>
              <a:t>Iscrizione degli alunni con disabilità (25–30 minuti)</a:t>
            </a:r>
            <a:endParaRPr lang="it-IT" dirty="0"/>
          </a:p>
          <a:p>
            <a:r>
              <a:rPr lang="it-IT" dirty="0">
                <a:solidFill>
                  <a:schemeClr val="bg1"/>
                </a:solidFill>
              </a:rPr>
              <a:t>Fase dell’iscrizione</a:t>
            </a:r>
          </a:p>
          <a:p>
            <a:pPr lvl="0"/>
            <a:r>
              <a:rPr lang="it-IT" dirty="0">
                <a:solidFill>
                  <a:schemeClr val="bg1"/>
                </a:solidFill>
              </a:rPr>
              <a:t>Documentazione necessaria:</a:t>
            </a:r>
          </a:p>
          <a:p>
            <a:pPr lvl="0"/>
            <a:endParaRPr lang="it-IT" dirty="0">
              <a:solidFill>
                <a:schemeClr val="bg1"/>
              </a:solidFill>
            </a:endParaRPr>
          </a:p>
          <a:p>
            <a:pPr marL="1137150" lvl="1" indent="-285750"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bg1"/>
                </a:solidFill>
              </a:rPr>
              <a:t>Verbale di accertamento</a:t>
            </a:r>
          </a:p>
          <a:p>
            <a:pPr marL="1137150" lvl="1" indent="-285750"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bg1"/>
                </a:solidFill>
              </a:rPr>
              <a:t>Diagnosi funzionale / Profilo di funzionamento</a:t>
            </a:r>
          </a:p>
          <a:p>
            <a:pPr marL="1137150" lvl="1" indent="-285750"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bg1"/>
                </a:solidFill>
              </a:rPr>
              <a:t>Certificato per l’integrazione scolastica (CIS)</a:t>
            </a:r>
          </a:p>
          <a:p>
            <a:pPr marL="1137150" lvl="1" indent="-285750"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bg1"/>
                </a:solidFill>
              </a:rPr>
              <a:t>Tempi e responsabilità della scuola</a:t>
            </a:r>
          </a:p>
          <a:p>
            <a:pPr marL="1137150" lvl="1" indent="-285750"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bg1"/>
                </a:solidFill>
              </a:rPr>
              <a:t>Continuità con il primo ciclo</a:t>
            </a:r>
          </a:p>
          <a:p>
            <a:pPr marL="1137150" lvl="1" indent="-285750"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bg1"/>
                </a:solidFill>
              </a:rPr>
              <a:t>Accoglienza e presa in carico</a:t>
            </a:r>
          </a:p>
          <a:p>
            <a:pPr marL="1137150" lvl="1" indent="-285750"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bg1"/>
                </a:solidFill>
              </a:rPr>
              <a:t>Raccolta informazioni dalla scuola di provenienza</a:t>
            </a:r>
          </a:p>
          <a:p>
            <a:pPr marL="1137150" lvl="1" indent="-285750"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bg1"/>
                </a:solidFill>
              </a:rPr>
              <a:t>Ruolo della famiglia</a:t>
            </a:r>
          </a:p>
          <a:p>
            <a:pPr marL="1137150" lvl="1" indent="-285750">
              <a:buFont typeface="Wingdings" panose="05000000000000000000" pitchFamily="2" charset="2"/>
              <a:buChar char="§"/>
            </a:pPr>
            <a:r>
              <a:rPr lang="it-IT" dirty="0">
                <a:solidFill>
                  <a:schemeClr val="bg1"/>
                </a:solidFill>
              </a:rPr>
              <a:t>Inserimento nel fascicolo del consiglio di classe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776677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xmlns="" id="{3726A20E-FB26-F3FA-65FC-D4A5094E11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B39F9FB6-40B6-3125-15BD-82B98D225B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A223A9AD-954B-0B02-9E0F-6A86D2E13B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15480" y="476672"/>
            <a:ext cx="7810500" cy="563880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37EB484F-DB02-C163-B94D-C97E363A35DE}"/>
              </a:ext>
            </a:extLst>
          </p:cNvPr>
          <p:cNvSpPr txBox="1"/>
          <p:nvPr/>
        </p:nvSpPr>
        <p:spPr>
          <a:xfrm>
            <a:off x="7104112" y="4293096"/>
            <a:ext cx="2808312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/>
            <a:r>
              <a:rPr lang="it-IT" sz="4400" dirty="0"/>
              <a:t>Criticità</a:t>
            </a:r>
          </a:p>
        </p:txBody>
      </p:sp>
    </p:spTree>
    <p:extLst>
      <p:ext uri="{BB962C8B-B14F-4D97-AF65-F5344CB8AC3E}">
        <p14:creationId xmlns:p14="http://schemas.microsoft.com/office/powerpoint/2010/main" xmlns="" val="2275966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D2E1891F-4A37-88EF-3294-C0D16AB4ABC8}"/>
              </a:ext>
            </a:extLst>
          </p:cNvPr>
          <p:cNvSpPr txBox="1"/>
          <p:nvPr/>
        </p:nvSpPr>
        <p:spPr>
          <a:xfrm>
            <a:off x="1127448" y="1124744"/>
            <a:ext cx="6108700" cy="5266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Assegnazione delle ore di sostegno </a:t>
            </a:r>
            <a:endParaRPr lang="it-IT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it-IT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percorso decisionale</a:t>
            </a:r>
            <a:endParaRPr lang="it-IT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 bisogno educativo alle risorse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ruolo del GLO nella proposta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responsabilità del Dirigente Scolastico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Rapporti con l’Ufficio Scolastico Territoriale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Criteri di assegnazione</a:t>
            </a:r>
            <a:endParaRPr lang="it-IT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Dimensioni da sviluppare nel  PEI: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didattica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autonomia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comunicazione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socializzazione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it-IT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Superamento della logica “ore = gravità”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Equilibrio tra: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risorsa sostegno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corresponsabilità del consiglio di classe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Principio dell’accomodamento ragionevole</a:t>
            </a:r>
            <a:endParaRPr lang="it-IT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619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xmlns="" id="{DF269C0E-695C-5F0D-F664-D7D68BE26C7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7974B5E8-2C6C-ED56-F199-6687BD1FB3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xmlns="" id="{1A85E503-CB62-6C61-E647-7146DFF16A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xmlns="" id="{92C40DC6-95AF-CAEC-690B-7AF20FC0B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00E9779B-F234-34A6-2391-A91BC8E906F2}"/>
              </a:ext>
            </a:extLst>
          </p:cNvPr>
          <p:cNvSpPr txBox="1"/>
          <p:nvPr/>
        </p:nvSpPr>
        <p:spPr>
          <a:xfrm>
            <a:off x="1703512" y="2276872"/>
            <a:ext cx="6193366" cy="2004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Criticità ricorrenti</a:t>
            </a:r>
            <a:endParaRPr lang="it-IT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Riduzione delle ore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Turnover dei docenti di sostegno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improprio del docente di sostegno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Deleghe implicite ed esplicite</a:t>
            </a:r>
          </a:p>
        </p:txBody>
      </p:sp>
    </p:spTree>
    <p:extLst>
      <p:ext uri="{BB962C8B-B14F-4D97-AF65-F5344CB8AC3E}">
        <p14:creationId xmlns:p14="http://schemas.microsoft.com/office/powerpoint/2010/main" xmlns="" val="2582621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xmlns="" id="{8A6F0B8A-BC27-BED8-0688-BEEEB91644D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8A80453D-645B-59B9-A6D1-1E09D91284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xmlns="" id="{D2B48F52-410C-E578-B319-0AB00C2C72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xmlns="" id="{A5C98F3C-75DE-1B1C-FB71-AD382D26A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5AAA1DFD-D3C0-D780-D37E-E24CE7E7C1C2}"/>
              </a:ext>
            </a:extLst>
          </p:cNvPr>
          <p:cNvSpPr txBox="1"/>
          <p:nvPr/>
        </p:nvSpPr>
        <p:spPr>
          <a:xfrm>
            <a:off x="1271464" y="1196752"/>
            <a:ext cx="6959756" cy="4669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Monitoraggio, verifica e revisione </a:t>
            </a:r>
            <a:endParaRPr lang="it-IT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Monitoraggio del PEI</a:t>
            </a:r>
            <a:endParaRPr lang="it-IT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itinere e finale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Indicatori qualitativi e quantitativi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Ruolo del consiglio di classe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Documentazione</a:t>
            </a:r>
            <a:endParaRPr lang="it-IT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Verbali GLO e loro diffusione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Tracciabilità delle decisioni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Connessione con la valutazione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Transizioni e passaggi</a:t>
            </a:r>
            <a:endParaRPr lang="it-IT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Passaggio tra anni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Formazione Scuola Lavoro  e inclusione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Esame di Stato: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misure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prove equipollenti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ruolo della commissione</a:t>
            </a:r>
          </a:p>
        </p:txBody>
      </p:sp>
    </p:spTree>
    <p:extLst>
      <p:ext uri="{BB962C8B-B14F-4D97-AF65-F5344CB8AC3E}">
        <p14:creationId xmlns:p14="http://schemas.microsoft.com/office/powerpoint/2010/main" xmlns="" val="4042985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xmlns="" id="{A4B2EFFB-316D-35F8-0391-9E41E25C99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2F19491D-037B-35D5-C4B2-70B035793B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24192" y="692696"/>
            <a:ext cx="4176464" cy="648072"/>
          </a:xfrm>
        </p:spPr>
        <p:txBody>
          <a:bodyPr/>
          <a:lstStyle/>
          <a:p>
            <a:r>
              <a:rPr lang="it-IT" b="1" dirty="0">
                <a:solidFill>
                  <a:srgbClr val="1F477B"/>
                </a:solidFill>
                <a:latin typeface="Times New Roman" panose="02020603050405020304" pitchFamily="18" charset="0"/>
              </a:rPr>
              <a:t>Organizzazione degli incontri e verbalizzazione (pag. 11 Linee guida)</a:t>
            </a:r>
            <a:endParaRPr lang="it-IT" dirty="0">
              <a:solidFill>
                <a:srgbClr val="1F477B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xmlns="" id="{8DB002CA-4E40-4F30-F7F0-31BEF578D8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-17315" y="2269507"/>
            <a:ext cx="1219200" cy="225818"/>
          </a:xfrm>
        </p:spPr>
        <p:txBody>
          <a:bodyPr>
            <a:normAutofit fontScale="55000" lnSpcReduction="20000"/>
          </a:bodyPr>
          <a:lstStyle/>
          <a:p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xmlns="" id="{013D2BC2-11A7-CBEE-EE15-9A7CE9401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-17315" y="3709667"/>
            <a:ext cx="1219200" cy="225818"/>
          </a:xfrm>
        </p:spPr>
        <p:txBody>
          <a:bodyPr>
            <a:normAutofit fontScale="55000" lnSpcReduction="20000"/>
          </a:bodyPr>
          <a:lstStyle/>
          <a:p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976384DB-04F1-087A-10FB-30CC1D0C9595}"/>
              </a:ext>
            </a:extLst>
          </p:cNvPr>
          <p:cNvSpPr txBox="1"/>
          <p:nvPr/>
        </p:nvSpPr>
        <p:spPr>
          <a:xfrm>
            <a:off x="767408" y="1700808"/>
            <a:ext cx="8327908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La convocazione del GLO avviene tramite comunicazione diretta a coloro che hanno diritto a parteciparvi da parte del Dirigente scolastico. </a:t>
            </a:r>
          </a:p>
          <a:p>
            <a:r>
              <a:rPr lang="it-IT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Il verbale dell'incontro, firmato da chi lo presiede e da chi verbalizza, certifica la regolarità delle procedure e delle decisioni assunte. L'istituzione scolastica indica modalità adeguate a consentire in tempi rapidi l'approvazione da parte dei membri e l'eventuale rettifica dei verbali proposti. </a:t>
            </a:r>
          </a:p>
          <a:p>
            <a:r>
              <a:rPr lang="it-IT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Il lavoro del GLO deve promuovere il confronto tra soggetti diversi che operano per un obiettivo educativo comune. A tal fine, attraverso il confronto e la discussione, si dovrebbe convergere verso posizioni unitarie. </a:t>
            </a:r>
          </a:p>
          <a:p>
            <a:r>
              <a:rPr lang="it-IT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Sulle questioni inerenti la didattica e la valutazione degli alunni, la competenza è della componente docente del GLO. </a:t>
            </a:r>
          </a:p>
          <a:p>
            <a:r>
              <a:rPr lang="it-IT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Nel modello informatizzato sarà possibile allegare il verbale ed altra documentazione ritenuta necessaria. </a:t>
            </a:r>
          </a:p>
          <a:p>
            <a:r>
              <a:rPr lang="it-IT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Tutti i membri del GLO ricevono la documentazione utilizzata nell'incontro e hanno accesso al PEI discusso e approvato, nonché ai verbali. </a:t>
            </a:r>
          </a:p>
          <a:p>
            <a:r>
              <a:rPr lang="it-IT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La firma di tutti i membri del GLO è prevista sul PEI redatto in via definitiva entro il mese di ottobre e, alla fine dell'anno scolastico, nell'incontro di verifica. 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xmlns="" val="2762684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34E3F25-6E50-77B9-C189-A6CD9F8C68DF}"/>
              </a:ext>
            </a:extLst>
          </p:cNvPr>
          <p:cNvSpPr txBox="1"/>
          <p:nvPr/>
        </p:nvSpPr>
        <p:spPr>
          <a:xfrm>
            <a:off x="1055440" y="1124744"/>
            <a:ext cx="8154218" cy="4661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Ruoli e responsabilità professionali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it-IT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Dirigente scolastico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Docente di sostegno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Docenti curricolari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Funzione strumentale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Famiglia e servizi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kern="100" dirty="0"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👉</a:t>
            </a:r>
            <a:r>
              <a:rPr lang="it-IT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Focus su: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corresponsabilità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lavoro collegiale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superamento dell’isolamento del docente di sostegno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757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xmlns="" id="{EFE8DD37-A055-62D1-B0C4-2AE7E7E1BF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88640"/>
            <a:ext cx="12192000" cy="6858000"/>
          </a:xfrm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90A42838-29F1-595C-F568-EABB9512E7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0800000" flipH="1" flipV="1">
            <a:off x="9984432" y="3501008"/>
            <a:ext cx="2087678" cy="3270696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B4054500-758F-1625-45C6-37B8ECAE8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19555"/>
            <a:ext cx="7810500" cy="5638800"/>
          </a:xfrm>
        </p:spPr>
        <p:txBody>
          <a:bodyPr/>
          <a:lstStyle/>
          <a:p>
            <a:endParaRPr lang="it-IT" dirty="0">
              <a:solidFill>
                <a:schemeClr val="bg1"/>
              </a:solidFill>
            </a:endParaRPr>
          </a:p>
          <a:p>
            <a:r>
              <a:rPr lang="it-IT" dirty="0">
                <a:solidFill>
                  <a:schemeClr val="bg1"/>
                </a:solidFill>
              </a:rPr>
              <a:t>Il PDP, Piano Didattico Personalizzato, è lo strumento che riporta il progetto educativo dedicato allo studente che ha difficoltà di apprendimento: è un documento dettagliato preparato dagli insegnanti del Consiglio di Classe che ricevono una diagnosi di DSA o altro disturbo dell’apprendimento fatta da uno specialista del Servizio Sanitario Nazionale o di una struttura accreditata, oppure da uno specialista privato.</a:t>
            </a:r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xmlns="" id="{FEB3280D-BF07-FD24-E39C-6B55B4153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2645" y="1268760"/>
            <a:ext cx="4367808" cy="1052736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it-IT" sz="2400" b="1" dirty="0">
                <a:solidFill>
                  <a:schemeClr val="tx1"/>
                </a:solidFill>
              </a:rPr>
              <a:t>Il Piano didattico personalizzato</a:t>
            </a:r>
            <a:br>
              <a:rPr lang="it-IT" sz="2400" b="1" dirty="0">
                <a:solidFill>
                  <a:schemeClr val="tx1"/>
                </a:solidFill>
              </a:rPr>
            </a:br>
            <a:r>
              <a:rPr lang="it-IT" sz="2400" b="1" dirty="0">
                <a:solidFill>
                  <a:schemeClr val="tx1"/>
                </a:solidFill>
              </a:rPr>
              <a:t>Legge 170/2010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D588383E-3525-F24D-5438-22D4EE6329A9}"/>
              </a:ext>
            </a:extLst>
          </p:cNvPr>
          <p:cNvSpPr txBox="1"/>
          <p:nvPr/>
        </p:nvSpPr>
        <p:spPr>
          <a:xfrm>
            <a:off x="1415480" y="3140968"/>
            <a:ext cx="8568952" cy="32803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0" algn="l">
              <a:spcAft>
                <a:spcPts val="1125"/>
              </a:spcAft>
              <a:buNone/>
            </a:pPr>
            <a:r>
              <a:rPr lang="it-IT" sz="1800" b="0" i="0" dirty="0">
                <a:solidFill>
                  <a:schemeClr val="tx1"/>
                </a:solidFill>
                <a:effectLst/>
                <a:latin typeface="+mn-lt"/>
              </a:rPr>
              <a:t>Il PDP </a:t>
            </a:r>
            <a:r>
              <a:rPr lang="it-IT" sz="1800" b="1" i="0" dirty="0">
                <a:solidFill>
                  <a:schemeClr val="tx1"/>
                </a:solidFill>
                <a:effectLst/>
                <a:latin typeface="+mn-lt"/>
              </a:rPr>
              <a:t>è un documento ufficiale e alleato per l’apprendimento e il successo scolastico dello studente con DSA</a:t>
            </a:r>
            <a:r>
              <a:rPr lang="it-IT" sz="1800" b="0" i="0" dirty="0">
                <a:solidFill>
                  <a:schemeClr val="tx1"/>
                </a:solidFill>
                <a:effectLst/>
                <a:latin typeface="+mn-lt"/>
              </a:rPr>
              <a:t>: definisce il rapporto tra la scuola, i genitori e le figure che seguono lo studente nelle attività di recupero e riabilitazione indicando tutti gli interventi necessari – in particolare gli strumenti compensativi e le misure dispensative – per arrivare al </a:t>
            </a:r>
            <a:r>
              <a:rPr lang="it-IT" sz="1800" b="1" i="0" dirty="0">
                <a:solidFill>
                  <a:schemeClr val="tx1"/>
                </a:solidFill>
                <a:effectLst/>
                <a:latin typeface="+mn-lt"/>
              </a:rPr>
              <a:t>successo scolastico, cioè agli stessi obiettivi di apprendimento dei suoi compagni</a:t>
            </a:r>
            <a:r>
              <a:rPr lang="it-IT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 indent="0" algn="l">
              <a:spcAft>
                <a:spcPts val="1125"/>
              </a:spcAft>
              <a:buNone/>
            </a:pPr>
            <a:r>
              <a:rPr lang="it-IT" sz="1800" b="0" i="0" dirty="0">
                <a:solidFill>
                  <a:schemeClr val="tx1"/>
                </a:solidFill>
                <a:effectLst/>
                <a:latin typeface="+mn-lt"/>
              </a:rPr>
              <a:t>È importante ricordare che </a:t>
            </a:r>
            <a:r>
              <a:rPr lang="it-IT" sz="1800" b="1" i="0" dirty="0">
                <a:solidFill>
                  <a:schemeClr val="tx1"/>
                </a:solidFill>
                <a:effectLst/>
                <a:latin typeface="+mn-lt"/>
              </a:rPr>
              <a:t>un bambino o ragazzo con DSA ha capacità cognitive nella norma ma ha bisogno di un percorso di apprendimento individualizzato e personalizzato</a:t>
            </a:r>
            <a:r>
              <a:rPr lang="it-IT" sz="1800" b="0" i="0" dirty="0">
                <a:solidFill>
                  <a:schemeClr val="tx1"/>
                </a:solidFill>
                <a:effectLst/>
                <a:latin typeface="+mn-lt"/>
              </a:rPr>
              <a:t>, e il PDP è lo strumento che certifica e riflette il suo percorso scolastico alla luce dei provvedimenti pensati e attuati per lui: per questo motivo, </a:t>
            </a:r>
            <a:r>
              <a:rPr lang="it-IT" sz="1800" b="1" i="0" dirty="0">
                <a:solidFill>
                  <a:schemeClr val="tx1"/>
                </a:solidFill>
                <a:effectLst/>
                <a:latin typeface="+mn-lt"/>
              </a:rPr>
              <a:t>il PDP è un documento che negli anni viene aggiornato e rivisto</a:t>
            </a:r>
            <a:r>
              <a:rPr lang="it-IT" sz="1800" b="0" i="0" dirty="0">
                <a:solidFill>
                  <a:schemeClr val="tx1"/>
                </a:solidFill>
                <a:effectLst/>
                <a:latin typeface="+mn-lt"/>
              </a:rPr>
              <a:t> alla luce dei progressi e del cambiamento dei bisogni del singolo studente.</a:t>
            </a:r>
            <a:endParaRPr lang="it-IT" sz="1350" b="0" i="0" dirty="0">
              <a:solidFill>
                <a:srgbClr val="193540"/>
              </a:solidFill>
              <a:effectLst/>
              <a:latin typeface="Biancoener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927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xmlns="" id="{5B1A850F-1C79-3DDA-33ED-B96E491428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2F745D61-B7EB-4785-A23E-9AB960B1F9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0800000" flipH="1" flipV="1">
            <a:off x="9840416" y="3429000"/>
            <a:ext cx="2087678" cy="3270696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0C1A0BC8-D530-4AF3-6462-34E38D69EF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584" y="0"/>
            <a:ext cx="7810500" cy="563880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F160D326-05CD-4917-0A9B-FD4CEFDCACDF}"/>
              </a:ext>
            </a:extLst>
          </p:cNvPr>
          <p:cNvSpPr txBox="1"/>
          <p:nvPr/>
        </p:nvSpPr>
        <p:spPr>
          <a:xfrm>
            <a:off x="1271464" y="2204864"/>
            <a:ext cx="8280920" cy="12708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Prospettive</a:t>
            </a:r>
            <a:endParaRPr lang="it-IT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Dall’adempimento</a:t>
            </a:r>
            <a:r>
              <a:rPr lang="it-I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alla </a:t>
            </a:r>
            <a:r>
              <a:rPr lang="it-IT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 dell’inclusione</a:t>
            </a:r>
            <a:endParaRPr lang="it-IT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it-IT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processi </a:t>
            </a: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Inclusione </a:t>
            </a:r>
            <a:r>
              <a:rPr lang="it-IT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dimensione della </a:t>
            </a:r>
            <a:r>
              <a:rPr lang="it-IT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qualità</a:t>
            </a:r>
            <a:r>
              <a:rPr lang="it-IT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dell’offerta formativa</a:t>
            </a:r>
            <a:endParaRPr lang="it-IT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5242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xmlns="" id="{44BF0821-465E-6E6A-892A-0EB7980068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FC13FA8C-E083-6733-4F7E-53815A8ED1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0800000" flipH="1" flipV="1">
            <a:off x="9480376" y="3212976"/>
            <a:ext cx="2087678" cy="3270696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4F76E267-1320-9F0F-A558-F12285B00E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43472" y="764704"/>
            <a:ext cx="7810500" cy="563880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ottotitolo 5">
            <a:extLst>
              <a:ext uri="{FF2B5EF4-FFF2-40B4-BE49-F238E27FC236}">
                <a16:creationId xmlns:a16="http://schemas.microsoft.com/office/drawing/2014/main" xmlns="" id="{2AA4330C-DCC9-B4C9-4C52-5F232AE95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571481"/>
          </a:xfrm>
        </p:spPr>
        <p:txBody>
          <a:bodyPr>
            <a:noAutofit/>
          </a:bodyPr>
          <a:lstStyle/>
          <a:p>
            <a:r>
              <a:rPr lang="it-IT" sz="3600" b="1" i="1" dirty="0"/>
              <a:t>Grazie a tutti</a:t>
            </a:r>
          </a:p>
        </p:txBody>
      </p:sp>
    </p:spTree>
    <p:extLst>
      <p:ext uri="{BB962C8B-B14F-4D97-AF65-F5344CB8AC3E}">
        <p14:creationId xmlns:p14="http://schemas.microsoft.com/office/powerpoint/2010/main" xmlns="" val="33294606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42570279_TF89082059" id="{0623B0B3-6FE1-4340-8CC6-24BF6CF09B81}" vid="{AD8BE5D1-B07B-47BA-AC7B-4568F17EF63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86D9CC-0D9D-4BFE-B3F3-26F480BF8C8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squadrata classica moderna</Template>
  <TotalTime>93</TotalTime>
  <Words>2559</Words>
  <Application>Microsoft Office PowerPoint</Application>
  <PresentationFormat>Personalizzato</PresentationFormat>
  <Paragraphs>292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ModernClassicBlock-3</vt:lpstr>
      <vt:lpstr>La sfida dell’Inclusione   governance, procedure e responsabilità</vt:lpstr>
      <vt:lpstr>Scenario normativo di riferimento che intende l’inclusione come diritto costituzionale e dovere organizzativo della scuola  Dal “singolo caso” al sistema inclusivo La specificità della scuola superiore: La pluralità di indirizzi può comportare una maggiore frammentazione disciplinare Transizioni delicate (post-obbligo, formazione scuola-lavoro, esame di stato)  Riferimenti normativi essenziali l. 104/1992 d.lgs. 66/2017 e d.lgs. 96/2019 dm 182/2020 e modelli nazionali pei linee guida per l’inclusione (2022–2024) Legge 150 (riforma sistema di valutaizone) Legge 164 (riforma esami di stato) </vt:lpstr>
      <vt:lpstr>Diapositiva 3</vt:lpstr>
      <vt:lpstr>Diapositiva 4</vt:lpstr>
      <vt:lpstr>L’inclusione scolastica (art. 1 D.lgs. n. 66) </vt:lpstr>
      <vt:lpstr>Art. 32 (del CCNL scuola vigente):  la scuola comunità educante e democratica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Il Piano didattico personalizzato Legge 170/2010</vt:lpstr>
      <vt:lpstr>Diapositiva 20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sfida dell’Inclusione   governance, procedure e responsabilità</dc:title>
  <dc:creator>Laura</dc:creator>
  <cp:lastModifiedBy>Serena</cp:lastModifiedBy>
  <cp:revision>6</cp:revision>
  <dcterms:created xsi:type="dcterms:W3CDTF">2026-01-09T13:20:08Z</dcterms:created>
  <dcterms:modified xsi:type="dcterms:W3CDTF">2026-10-10T09:42:20Z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