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7" r:id="rId2"/>
    <p:sldId id="277" r:id="rId3"/>
    <p:sldId id="260" r:id="rId4"/>
    <p:sldId id="282" r:id="rId5"/>
    <p:sldId id="257" r:id="rId6"/>
    <p:sldId id="283" r:id="rId7"/>
    <p:sldId id="264" r:id="rId8"/>
    <p:sldId id="284" r:id="rId9"/>
    <p:sldId id="285" r:id="rId10"/>
    <p:sldId id="286" r:id="rId11"/>
    <p:sldId id="291" r:id="rId12"/>
    <p:sldId id="267" r:id="rId13"/>
    <p:sldId id="289" r:id="rId14"/>
    <p:sldId id="294" r:id="rId15"/>
    <p:sldId id="288" r:id="rId16"/>
    <p:sldId id="290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4" r:id="rId25"/>
    <p:sldId id="303" r:id="rId26"/>
    <p:sldId id="305" r:id="rId27"/>
    <p:sldId id="306" r:id="rId28"/>
    <p:sldId id="307" r:id="rId29"/>
    <p:sldId id="308" r:id="rId30"/>
    <p:sldId id="309" r:id="rId31"/>
    <p:sldId id="295" r:id="rId32"/>
    <p:sldId id="256" r:id="rId3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408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pos="7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996633"/>
    <a:srgbClr val="114263"/>
    <a:srgbClr val="FFC6C6"/>
    <a:srgbClr val="0D3047"/>
    <a:srgbClr val="0B2B41"/>
    <a:srgbClr val="401918"/>
    <a:srgbClr val="731F1C"/>
    <a:srgbClr val="AB678E"/>
    <a:srgbClr val="B260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E8B1032C-EA38-4F05-BA0D-38AFFFC7BED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3" autoAdjust="0"/>
    <p:restoredTop sz="94689" autoAdjust="0"/>
  </p:normalViewPr>
  <p:slideViewPr>
    <p:cSldViewPr snapToGrid="0">
      <p:cViewPr varScale="1">
        <p:scale>
          <a:sx n="69" d="100"/>
          <a:sy n="69" d="100"/>
        </p:scale>
        <p:origin x="-738" y="-102"/>
      </p:cViewPr>
      <p:guideLst>
        <p:guide orient="horz" pos="2160"/>
        <p:guide orient="horz" pos="432"/>
        <p:guide pos="3864"/>
        <p:guide pos="408"/>
        <p:guide pos="7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F3D1D01A-5516-4E1C-9A6D-D9EF8C203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B0087A2D-9F8F-45E9-B127-C2407E7953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DB5C30-03E1-47FB-94EB-84155F875BE6}" type="datetime1">
              <a:rPr lang="it-IT" smtClean="0"/>
              <a:pPr rtl="0"/>
              <a:t>10/10/2026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60515058-9F03-4AC5-A723-3D23E2772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986E583C-77B5-479A-A9CA-17DC816BC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3D57C9-54A6-4BAA-A5CD-C535F9370C4B}" type="slidenum">
              <a:rPr lang="it-IT" smtClean="0"/>
              <a:pPr rt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203655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D6ABC1F-E416-4E92-AC39-0A671F75FDED}" type="datetime1">
              <a:rPr lang="it-IT" noProof="0" smtClean="0"/>
              <a:pPr rtl="0"/>
              <a:t>10/10/2026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F82289-BCFD-4053-9D06-A9140C63A457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4494750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410392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923254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238820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762206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552905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822553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4250102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969841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522439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642258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184737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111475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750976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792584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828201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678257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F4387C-14EF-C380-C785-CD785460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A20A9C33-1AE0-C606-1B15-19B99A234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1C92F131-DF84-3118-A1C4-3B43BD93C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85D146E9-8CFA-E989-02A6-E68C39AF2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820251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0CA827-8911-D9BC-30AB-83FA6FEF5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0F55FC7F-A826-0FC7-BC2E-9C0CEDD9C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00571259-CC1A-0EFF-7805-538B6698D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052E5F9F-82E6-9C56-C39C-C47BB73B7D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5603266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1BA7D2-9E99-A99C-3252-2EBE9B61E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AC7AC399-9830-8992-2925-2EEDD9088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DF89D3D4-5A23-3D05-23D2-988745140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09FDB0B-DE10-FF6A-DC8E-9C500A9EB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19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3656188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FC5FC-2775-7492-AD07-3F2E14323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5FB59CBE-DCF4-7B15-7E82-EE45DDFA4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90625B84-EC3C-63C2-129B-95F73CB9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4D0E6BFC-9641-51FE-F050-8CD24D79E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098257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46BB09-F3B3-3E97-8324-748C91D05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1D9D9DF5-70C4-831F-6621-2C733BE36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2873F3DC-6356-D70B-9944-4B37FF859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672ABF24-0491-5F2C-A8C7-DF73B148D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581828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3B3037-661F-1B80-7FD1-91F4A1C08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FEF79AEB-C7EB-ECBC-4709-80F8629FC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10CA0E03-C029-8327-DBE4-60D221655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6224F26A-6C4B-82B9-1AD0-9BF0A532E0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887879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ECF3AE-90D5-91DD-B6C8-C8B1628BC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E742F624-A266-8C9E-4C6C-0EE15BC2E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92759209-18AE-60E4-92B5-F838B6173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30080E6E-E9B1-9354-040B-368E8027AB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643963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3278C8-B24E-2F14-5261-CCCD0E4AE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xmlns="" id="{588014C5-8748-7E74-326C-B478ECF5F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xmlns="" id="{B9D21BC7-A144-6940-8029-798D7F8FC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CD0EC1EB-D407-C56E-10F7-BC8B8EFF0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29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008150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F82289-BCFD-4053-9D06-A9140C63A457}" type="slidenum">
              <a:rPr lang="it-IT" noProof="0" smtClean="0"/>
              <a:pPr rtl="0"/>
              <a:t>31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3466551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BF82289-BCFD-4053-9D06-A9140C63A457}" type="slidenum">
              <a:rPr lang="it-IT" smtClean="0"/>
              <a:pPr rtl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72341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xmlns="" id="{B305EBB3-0F16-4B63-82ED-191AB224B8E2}"/>
              </a:ext>
            </a:extLst>
          </p:cNvPr>
          <p:cNvSpPr/>
          <p:nvPr userDrawn="1"/>
        </p:nvSpPr>
        <p:spPr>
          <a:xfrm>
            <a:off x="6676569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67656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it-IT" noProof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it-IT" noProof="0"/>
              <a:t>Sottotitolo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xmlns="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xmlns="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xmlns="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420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xmlns="" id="{B305EBB3-0F16-4B63-82ED-191AB224B8E2}"/>
              </a:ext>
            </a:extLst>
          </p:cNvPr>
          <p:cNvSpPr/>
          <p:nvPr userDrawn="1"/>
        </p:nvSpPr>
        <p:spPr>
          <a:xfrm>
            <a:off x="5512953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1A440F4A-C2AF-406D-B420-CCF52F447A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5504688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it-IT" noProof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xmlns="" val="1270854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1">
            <a:extLst>
              <a:ext uri="{FF2B5EF4-FFF2-40B4-BE49-F238E27FC236}">
                <a16:creationId xmlns:a16="http://schemas.microsoft.com/office/drawing/2014/main" xmlns="" id="{47CEAAF6-CCA9-40F8-8A3D-FAAD92220D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6020" y="2404234"/>
            <a:ext cx="5330038" cy="1746504"/>
          </a:xfrm>
        </p:spPr>
        <p:txBody>
          <a:bodyPr vert="horz" lIns="0" tIns="45720" rIns="0" bIns="45720" rtlCol="0" anchor="b" anchorCtr="1">
            <a:noAutofit/>
          </a:bodyPr>
          <a:lstStyle>
            <a:lvl1pPr>
              <a:defRPr lang="en-GB" dirty="0">
                <a:solidFill>
                  <a:schemeClr val="bg1"/>
                </a:solidFill>
              </a:defRPr>
            </a:lvl1pPr>
          </a:lstStyle>
          <a:p>
            <a:pPr marL="0" lvl="0" rtl="0"/>
            <a:r>
              <a:rPr lang="it-IT" noProof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3180" y="4553291"/>
            <a:ext cx="5049510" cy="521208"/>
          </a:xfrm>
        </p:spPr>
        <p:txBody>
          <a:bodyPr vert="horz" lIns="0" tIns="0" rIns="0" bIns="0" rtlCol="0" anchor="t" anchorCtr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2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xmlns="" val="347717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della se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1">
            <a:extLst>
              <a:ext uri="{FF2B5EF4-FFF2-40B4-BE49-F238E27FC236}">
                <a16:creationId xmlns:a16="http://schemas.microsoft.com/office/drawing/2014/main" xmlns="" id="{AAF32A0B-D38A-4E4A-BD5E-94B6712965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" y="0"/>
            <a:ext cx="12192001" cy="6858000"/>
          </a:xfrm>
        </p:spPr>
        <p:txBody>
          <a:bodyPr rtlCol="0" anchor="ctr" anchorCtr="1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DCD3B46-48AB-439D-A981-D3596F97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0288" y="2313432"/>
            <a:ext cx="6592824" cy="285273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0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2728D712-0D13-4ECD-9BEB-B8EE651FF63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90288" y="5193792"/>
            <a:ext cx="6592824" cy="97840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xmlns="" val="341130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uto_2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36125" y="0"/>
            <a:ext cx="5355875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it-IT" noProof="0"/>
              <a:t>Inserisci immagine</a:t>
            </a:r>
          </a:p>
        </p:txBody>
      </p:sp>
      <p:sp>
        <p:nvSpPr>
          <p:cNvPr id="14" name="Segnaposto testo 12">
            <a:extLst>
              <a:ext uri="{FF2B5EF4-FFF2-40B4-BE49-F238E27FC236}">
                <a16:creationId xmlns:a16="http://schemas.microsoft.com/office/drawing/2014/main" xmlns="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86558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8346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68915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xmlns="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06451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7" name="Segnaposto contenuto 15">
            <a:extLst>
              <a:ext uri="{FF2B5EF4-FFF2-40B4-BE49-F238E27FC236}">
                <a16:creationId xmlns:a16="http://schemas.microsoft.com/office/drawing/2014/main" xmlns="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645309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8" name="Segnaposto numero diapositiva 7">
            <a:extLst>
              <a:ext uri="{FF2B5EF4-FFF2-40B4-BE49-F238E27FC236}">
                <a16:creationId xmlns:a16="http://schemas.microsoft.com/office/drawing/2014/main" xmlns="" id="{8728750D-82C7-4A8D-A7C7-5549346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77204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Contenuto_3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it-IT" noProof="0"/>
              <a:t>Inserisci immagine</a:t>
            </a:r>
          </a:p>
        </p:txBody>
      </p:sp>
      <p:sp>
        <p:nvSpPr>
          <p:cNvPr id="14" name="Segnaposto testo 12">
            <a:extLst>
              <a:ext uri="{FF2B5EF4-FFF2-40B4-BE49-F238E27FC236}">
                <a16:creationId xmlns:a16="http://schemas.microsoft.com/office/drawing/2014/main" xmlns="" id="{C7F0E85E-786D-44FC-A9C8-8853277D7C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88842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xmlns="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62100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7" name="Segnaposto contenuto 15">
            <a:extLst>
              <a:ext uri="{FF2B5EF4-FFF2-40B4-BE49-F238E27FC236}">
                <a16:creationId xmlns:a16="http://schemas.microsoft.com/office/drawing/2014/main" xmlns="" id="{6DF8CB66-232E-4CE3-96FC-CE37C74994E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03242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8" name="Segnaposto testo 12">
            <a:extLst>
              <a:ext uri="{FF2B5EF4-FFF2-40B4-BE49-F238E27FC236}">
                <a16:creationId xmlns:a16="http://schemas.microsoft.com/office/drawing/2014/main" xmlns="" id="{DEF523FD-B1FC-40A7-93AA-389CB38E17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985" y="2717803"/>
            <a:ext cx="2377440" cy="3368675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10" name="Segnaposto contenuto 15">
            <a:extLst>
              <a:ext uri="{FF2B5EF4-FFF2-40B4-BE49-F238E27FC236}">
                <a16:creationId xmlns:a16="http://schemas.microsoft.com/office/drawing/2014/main" xmlns="" id="{B60C8CC8-C869-4395-B389-D76DF4A56A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044385" y="1981200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1" name="Segnaposto numero diapositiva 7">
            <a:extLst>
              <a:ext uri="{FF2B5EF4-FFF2-40B4-BE49-F238E27FC236}">
                <a16:creationId xmlns:a16="http://schemas.microsoft.com/office/drawing/2014/main" xmlns="" id="{E10AF5F6-7B7D-4CE6-A1D0-2F46804D3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1054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uto_2 colonna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it-IT" noProof="0"/>
              <a:t>Inserisci immagine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9750" y="1847927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xmlns="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2304413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1" name="Segnaposto testo 12">
            <a:extLst>
              <a:ext uri="{FF2B5EF4-FFF2-40B4-BE49-F238E27FC236}">
                <a16:creationId xmlns:a16="http://schemas.microsoft.com/office/drawing/2014/main" xmlns="" id="{C3BB8EAB-4266-4938-A8CB-6D18C93801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09750" y="4048520"/>
            <a:ext cx="7315200" cy="146161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12" name="Segnaposto contenuto 15">
            <a:extLst>
              <a:ext uri="{FF2B5EF4-FFF2-40B4-BE49-F238E27FC236}">
                <a16:creationId xmlns:a16="http://schemas.microsoft.com/office/drawing/2014/main" xmlns="" id="{716D363C-A0A5-4FB1-8CC2-850C0CD9F4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7700" y="4505006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15" name="Segnaposto numero diapositiva 7">
            <a:extLst>
              <a:ext uri="{FF2B5EF4-FFF2-40B4-BE49-F238E27FC236}">
                <a16:creationId xmlns:a16="http://schemas.microsoft.com/office/drawing/2014/main" xmlns="" id="{AAF4A39B-C3C3-4691-BB94-371047ADD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447190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Contenuto_1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it-IT" noProof="0"/>
              <a:t>Inserisci immagine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2438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2062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bg1">
                    <a:lumMod val="9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xmlns="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100F546D-5491-4A19-9725-5C920C573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21597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2100" y="1733627"/>
            <a:ext cx="8534400" cy="4248073"/>
          </a:xfrm>
        </p:spPr>
        <p:txBody>
          <a:bodyPr vert="horz" wrap="square" lIns="0" tIns="45720" rIns="0" bIns="45720" rtlCol="0" anchor="t">
            <a:no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rtl="0">
              <a:lnSpc>
                <a:spcPct val="100000"/>
              </a:lnSpc>
              <a:spcBef>
                <a:spcPct val="0"/>
              </a:spcBef>
              <a:buNone/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xmlns="" id="{C1ABB07C-6957-412E-9A87-72242AA3EE8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700" y="1733627"/>
            <a:ext cx="548640" cy="54864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xmlns="" id="{00AC1958-0DCB-4970-ADE3-E64DAAFC501D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xmlns="" id="{9E71A8D8-5A28-4968-9E80-110E9CB88F92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xmlns="" id="{7239C02C-1FAD-4E73-AB32-5A30A946A44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xmlns="" id="{FF40D550-A563-4E50-AEE9-6D9D19499F9F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65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magini_Testo import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83A2DEF1-03FF-475D-994A-6FC6FB1414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8087304" cy="6858000"/>
          </a:xfrm>
          <a:custGeom>
            <a:avLst/>
            <a:gdLst>
              <a:gd name="connsiteX0" fmla="*/ 0 w 8087304"/>
              <a:gd name="connsiteY0" fmla="*/ 0 h 6858000"/>
              <a:gd name="connsiteX1" fmla="*/ 8087304 w 8087304"/>
              <a:gd name="connsiteY1" fmla="*/ 0 h 6858000"/>
              <a:gd name="connsiteX2" fmla="*/ 8087304 w 8087304"/>
              <a:gd name="connsiteY2" fmla="*/ 7620 h 6858000"/>
              <a:gd name="connsiteX3" fmla="*/ 6368365 w 8087304"/>
              <a:gd name="connsiteY3" fmla="*/ 6858000 h 6858000"/>
              <a:gd name="connsiteX4" fmla="*/ 0 w 808730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304" h="6858000">
                <a:moveTo>
                  <a:pt x="0" y="0"/>
                </a:moveTo>
                <a:lnTo>
                  <a:pt x="8087304" y="0"/>
                </a:lnTo>
                <a:lnTo>
                  <a:pt x="8087304" y="7620"/>
                </a:lnTo>
                <a:lnTo>
                  <a:pt x="636836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285750" marR="0" lvl="0" indent="-28575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noProof="0"/>
              <a:t>Inserisci 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86" y="4081468"/>
            <a:ext cx="5005614" cy="822960"/>
          </a:xfrm>
        </p:spPr>
        <p:txBody>
          <a:bodyPr vert="horz" wrap="square" lIns="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GB" sz="2400" dirty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marL="0"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xmlns="" id="{B48BA177-B717-42B2-884C-04576C2034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5586" y="5047107"/>
            <a:ext cx="5005614" cy="1005840"/>
          </a:xfrm>
        </p:spPr>
        <p:txBody>
          <a:bodyPr vert="horz" wrap="square" lIns="0" tIns="45720" rIns="0" bIns="45720" rtlCol="0" anchor="t">
            <a:noAutofit/>
          </a:bodyPr>
          <a:lstStyle>
            <a:lvl1pPr marL="0" indent="0">
              <a:buNone/>
              <a:defRPr lang="en-US" sz="16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57150" lvl="0" indent="-285750" rtl="0">
              <a:lnSpc>
                <a:spcPct val="100000"/>
              </a:lnSpc>
              <a:spcBef>
                <a:spcPct val="0"/>
              </a:spcBef>
            </a:pPr>
            <a:r>
              <a:rPr lang="it-IT" noProof="0"/>
              <a:t>Fare clic per modificare lo stile del titolo</a:t>
            </a:r>
          </a:p>
        </p:txBody>
      </p:sp>
      <p:sp>
        <p:nvSpPr>
          <p:cNvPr id="17" name="Segnaposto immagine 16">
            <a:extLst>
              <a:ext uri="{FF2B5EF4-FFF2-40B4-BE49-F238E27FC236}">
                <a16:creationId xmlns:a16="http://schemas.microsoft.com/office/drawing/2014/main" xmlns="" id="{D935D313-376E-4CA0-9732-D0CACCC07F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4300" y="0"/>
            <a:ext cx="5727700" cy="6858000"/>
          </a:xfrm>
          <a:custGeom>
            <a:avLst/>
            <a:gdLst>
              <a:gd name="connsiteX0" fmla="*/ 1708150 w 5727700"/>
              <a:gd name="connsiteY0" fmla="*/ 0 h 6858000"/>
              <a:gd name="connsiteX1" fmla="*/ 5727700 w 5727700"/>
              <a:gd name="connsiteY1" fmla="*/ 0 h 6858000"/>
              <a:gd name="connsiteX2" fmla="*/ 5727700 w 5727700"/>
              <a:gd name="connsiteY2" fmla="*/ 6858000 h 6858000"/>
              <a:gd name="connsiteX3" fmla="*/ 0 w 5727700"/>
              <a:gd name="connsiteY3" fmla="*/ 6858000 h 6858000"/>
              <a:gd name="connsiteX4" fmla="*/ 0 w 5727700"/>
              <a:gd name="connsiteY4" fmla="*/ 68326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7700" h="6858000">
                <a:moveTo>
                  <a:pt x="1708150" y="0"/>
                </a:moveTo>
                <a:lnTo>
                  <a:pt x="5727700" y="0"/>
                </a:lnTo>
                <a:lnTo>
                  <a:pt x="5727700" y="6858000"/>
                </a:lnTo>
                <a:lnTo>
                  <a:pt x="0" y="6858000"/>
                </a:lnTo>
                <a:lnTo>
                  <a:pt x="0" y="6832600"/>
                </a:lnTo>
                <a:close/>
              </a:path>
            </a:pathLst>
          </a:custGeom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it-IT" noProof="0"/>
              <a:t>Inserisci immagine</a:t>
            </a:r>
          </a:p>
        </p:txBody>
      </p:sp>
      <p:sp>
        <p:nvSpPr>
          <p:cNvPr id="20" name="Segnaposto numero diapositiva 7">
            <a:extLst>
              <a:ext uri="{FF2B5EF4-FFF2-40B4-BE49-F238E27FC236}">
                <a16:creationId xmlns:a16="http://schemas.microsoft.com/office/drawing/2014/main" xmlns="" id="{1CEA3362-50AD-4D98-92C4-DA1D8C85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79141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2">
            <a:extLst>
              <a:ext uri="{FF2B5EF4-FFF2-40B4-BE49-F238E27FC236}">
                <a16:creationId xmlns:a16="http://schemas.microsoft.com/office/drawing/2014/main" xmlns="" id="{5F3686C7-DF83-47D9-A485-35F4F1D36A69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xmlns="" id="{790B36CF-9391-49E9-B599-8B724B6EF267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6" name="Ovale 5">
              <a:extLst>
                <a:ext uri="{FF2B5EF4-FFF2-40B4-BE49-F238E27FC236}">
                  <a16:creationId xmlns:a16="http://schemas.microsoft.com/office/drawing/2014/main" xmlns="" id="{468CE156-5D60-42B0-A4F9-33FA85537807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5" name="Segnaposto numero diapositiva 7">
            <a:extLst>
              <a:ext uri="{FF2B5EF4-FFF2-40B4-BE49-F238E27FC236}">
                <a16:creationId xmlns:a16="http://schemas.microsoft.com/office/drawing/2014/main" xmlns="" id="{9E4521A1-4C9D-4795-B551-D151E8856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bg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54037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xmlns="" id="{A46D6285-06A8-4297-915D-0A280359C2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</p:spPr>
        <p:txBody>
          <a:bodyPr vert="horz" lIns="91440" tIns="45720" rIns="91440" bIns="45720" rtlCol="0" anchor="ctr" anchorCtr="1">
            <a:normAutofit/>
          </a:bodyPr>
          <a:lstStyle>
            <a:lvl1pPr>
              <a:defRPr lang="en-GB" sz="2400">
                <a:solidFill>
                  <a:schemeClr val="tx1"/>
                </a:solidFill>
              </a:defRPr>
            </a:lvl1pPr>
          </a:lstStyle>
          <a:p>
            <a:pPr marL="0" lvl="0" indent="0" rtl="0">
              <a:buNone/>
            </a:pPr>
            <a:r>
              <a:rPr lang="it-IT" noProof="0"/>
              <a:t>Inserisci immagine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xmlns="" id="{A75C086E-F523-4C77-938F-0DB6203DBC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1080" y="2139696"/>
            <a:ext cx="5578995" cy="879928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>
              <a:defRPr lang="en-GB" b="0" dirty="0">
                <a:solidFill>
                  <a:schemeClr val="bg1"/>
                </a:solidFill>
              </a:defRPr>
            </a:lvl1pPr>
          </a:lstStyle>
          <a:p>
            <a:pPr marL="0" lvl="0" algn="ctr" rtl="0"/>
            <a:r>
              <a:rPr lang="it-IT" noProof="0"/>
              <a:t>TITOLO</a:t>
            </a:r>
          </a:p>
        </p:txBody>
      </p:sp>
      <p:sp>
        <p:nvSpPr>
          <p:cNvPr id="17" name="Segnaposto testo 4">
            <a:extLst>
              <a:ext uri="{FF2B5EF4-FFF2-40B4-BE49-F238E27FC236}">
                <a16:creationId xmlns:a16="http://schemas.microsoft.com/office/drawing/2014/main" xmlns="" id="{B293AB9F-7C1D-4A06-9F42-4FD67BF273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9075" y="3653097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xmlns="" id="{224AF9FB-5C6E-4050-AE8D-3B218C0F1D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9075" y="4392151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Telefono</a:t>
            </a:r>
          </a:p>
        </p:txBody>
      </p:sp>
      <p:sp>
        <p:nvSpPr>
          <p:cNvPr id="19" name="Segnaposto testo 4">
            <a:extLst>
              <a:ext uri="{FF2B5EF4-FFF2-40B4-BE49-F238E27FC236}">
                <a16:creationId xmlns:a16="http://schemas.microsoft.com/office/drawing/2014/main" xmlns="" id="{68A48B85-2E0B-42B6-AB4A-1302D3C828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9075" y="5131205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Posta elettronica</a:t>
            </a:r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xmlns="" id="{9244D33F-3A47-4DE3-8198-7AC5316E31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59075" y="5870258"/>
            <a:ext cx="3695206" cy="276999"/>
          </a:xfrm>
        </p:spPr>
        <p:txBody>
          <a:bodyPr l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sz="1800" spc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Sito Web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F220C8B-2E18-4D91-A806-6C7C3940B00F}"/>
              </a:ext>
            </a:extLst>
          </p:cNvPr>
          <p:cNvSpPr>
            <a:spLocks noGrp="1" noChangeAspect="1"/>
          </p:cNvSpPr>
          <p:nvPr>
            <p:ph sz="quarter" idx="19" hasCustomPrompt="1"/>
          </p:nvPr>
        </p:nvSpPr>
        <p:spPr>
          <a:xfrm>
            <a:off x="691080" y="4295744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28" name="Segnaposto contenuto 2">
            <a:extLst>
              <a:ext uri="{FF2B5EF4-FFF2-40B4-BE49-F238E27FC236}">
                <a16:creationId xmlns:a16="http://schemas.microsoft.com/office/drawing/2014/main" xmlns="" id="{3D1C5933-D103-4989-B652-C7B692341BC3}"/>
              </a:ext>
            </a:extLst>
          </p:cNvPr>
          <p:cNvSpPr>
            <a:spLocks noGrp="1" noChangeAspect="1"/>
          </p:cNvSpPr>
          <p:nvPr>
            <p:ph sz="quarter" idx="20" hasCustomPrompt="1"/>
          </p:nvPr>
        </p:nvSpPr>
        <p:spPr>
          <a:xfrm>
            <a:off x="691080" y="5034798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29" name="Segnaposto contenuto 2">
            <a:extLst>
              <a:ext uri="{FF2B5EF4-FFF2-40B4-BE49-F238E27FC236}">
                <a16:creationId xmlns:a16="http://schemas.microsoft.com/office/drawing/2014/main" xmlns="" id="{A80EBF65-A9A1-4724-B962-DB9B79A924AA}"/>
              </a:ext>
            </a:extLst>
          </p:cNvPr>
          <p:cNvSpPr>
            <a:spLocks noGrp="1" noChangeAspect="1"/>
          </p:cNvSpPr>
          <p:nvPr>
            <p:ph sz="quarter" idx="21" hasCustomPrompt="1"/>
          </p:nvPr>
        </p:nvSpPr>
        <p:spPr>
          <a:xfrm>
            <a:off x="691080" y="5773851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it-IT" noProof="0"/>
              <a:t>Icona</a:t>
            </a:r>
          </a:p>
        </p:txBody>
      </p:sp>
      <p:sp>
        <p:nvSpPr>
          <p:cNvPr id="30" name="Segnaposto contenuto 2">
            <a:extLst>
              <a:ext uri="{FF2B5EF4-FFF2-40B4-BE49-F238E27FC236}">
                <a16:creationId xmlns:a16="http://schemas.microsoft.com/office/drawing/2014/main" xmlns="" id="{06251342-E6E3-4C57-A0A9-C7BB3DCAE115}"/>
              </a:ext>
            </a:extLst>
          </p:cNvPr>
          <p:cNvSpPr>
            <a:spLocks noGrp="1" noChangeAspect="1"/>
          </p:cNvSpPr>
          <p:nvPr>
            <p:ph sz="quarter" idx="22" hasCustomPrompt="1"/>
          </p:nvPr>
        </p:nvSpPr>
        <p:spPr>
          <a:xfrm>
            <a:off x="691080" y="3556690"/>
            <a:ext cx="469813" cy="469812"/>
          </a:xfrm>
          <a:prstGeom prst="ellipse">
            <a:avLst/>
          </a:prstGeom>
          <a:noFill/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lvl="0"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xmlns="" val="4169354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it-IT" noProof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it-IT" noProof="0"/>
              <a:t>Sottotitolo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xmlns="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xmlns="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xmlns="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xmlns="" id="{5BE10AC4-CBFC-4ECF-92D5-9CE1874F58D7}"/>
              </a:ext>
            </a:extLst>
          </p:cNvPr>
          <p:cNvSpPr/>
          <p:nvPr userDrawn="1"/>
        </p:nvSpPr>
        <p:spPr>
          <a:xfrm>
            <a:off x="0" y="0"/>
            <a:ext cx="8568965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xmlns="" val="2466734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xmlns="" id="{B305EBB3-0F16-4B63-82ED-191AB224B8E2}"/>
              </a:ext>
            </a:extLst>
          </p:cNvPr>
          <p:cNvSpPr/>
          <p:nvPr userDrawn="1"/>
        </p:nvSpPr>
        <p:spPr>
          <a:xfrm>
            <a:off x="4334810" y="0"/>
            <a:ext cx="3522381" cy="6858000"/>
          </a:xfrm>
          <a:custGeom>
            <a:avLst/>
            <a:gdLst>
              <a:gd name="connsiteX0" fmla="*/ 0 w 3522381"/>
              <a:gd name="connsiteY0" fmla="*/ 0 h 6858000"/>
              <a:gd name="connsiteX1" fmla="*/ 3522381 w 3522381"/>
              <a:gd name="connsiteY1" fmla="*/ 0 h 6858000"/>
              <a:gd name="connsiteX2" fmla="*/ 51547 w 3522381"/>
              <a:gd name="connsiteY2" fmla="*/ 6858000 h 6858000"/>
              <a:gd name="connsiteX3" fmla="*/ 0 w 3522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2381" h="6858000">
                <a:moveTo>
                  <a:pt x="0" y="0"/>
                </a:moveTo>
                <a:lnTo>
                  <a:pt x="3522381" y="0"/>
                </a:lnTo>
                <a:lnTo>
                  <a:pt x="5154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744DE2-A455-46F2-BE15-959050C87C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74144" y="1291772"/>
            <a:ext cx="4379976" cy="3611880"/>
          </a:xfrm>
        </p:spPr>
        <p:txBody>
          <a:bodyPr vert="horz" lIns="91440" tIns="45720" rIns="91440" bIns="45720" rtlCol="0" anchor="b" anchorCtr="1">
            <a:noAutofit/>
          </a:bodyPr>
          <a:lstStyle>
            <a:lvl1pPr>
              <a:defRPr lang="en-GB" dirty="0"/>
            </a:lvl1pPr>
          </a:lstStyle>
          <a:p>
            <a:pPr marL="0" lvl="0" algn="ctr" rtl="0"/>
            <a:r>
              <a:rPr lang="it-IT" noProof="0"/>
              <a:t>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AC9DE4F3-CE8F-41A0-BFDE-76D0DF1DF4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89079" y="5392401"/>
            <a:ext cx="4178808" cy="521208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 algn="ctr">
              <a:buNone/>
              <a:defRPr lang="en-US" sz="1800" dirty="0">
                <a:solidFill>
                  <a:srgbClr val="B2606E"/>
                </a:solidFill>
              </a:defRPr>
            </a:lvl1pPr>
          </a:lstStyle>
          <a:p>
            <a:pPr lvl="0" rtl="0"/>
            <a:r>
              <a:rPr lang="it-IT" noProof="0"/>
              <a:t>Sottotitolo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EFDB39AB-B644-434A-9D55-AF3455D468E5}"/>
              </a:ext>
            </a:extLst>
          </p:cNvPr>
          <p:cNvGrpSpPr/>
          <p:nvPr userDrawn="1"/>
        </p:nvGrpSpPr>
        <p:grpSpPr>
          <a:xfrm>
            <a:off x="9140346" y="5054600"/>
            <a:ext cx="676275" cy="114300"/>
            <a:chOff x="9330846" y="5054600"/>
            <a:chExt cx="676275" cy="114300"/>
          </a:xfrm>
        </p:grpSpPr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BF14E129-1970-4994-89E5-F7A67128AFE3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8" name="Ovale 7">
              <a:extLst>
                <a:ext uri="{FF2B5EF4-FFF2-40B4-BE49-F238E27FC236}">
                  <a16:creationId xmlns:a16="http://schemas.microsoft.com/office/drawing/2014/main" xmlns="" id="{593336FA-97B2-4528-88E8-5FF97F86E216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xmlns="" id="{8A73C166-FCDF-40AE-8B0D-69C7E2C8573E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11" name="Ovale 10">
              <a:extLst>
                <a:ext uri="{FF2B5EF4-FFF2-40B4-BE49-F238E27FC236}">
                  <a16:creationId xmlns:a16="http://schemas.microsoft.com/office/drawing/2014/main" xmlns="" id="{EF418119-E3DD-44B0-A4AF-F8A98EC5863B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73491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xmlns="" id="{C7BBA6D3-FEB9-412B-8FBB-095FC3A60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186" y="1825625"/>
            <a:ext cx="10815864" cy="435133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xmlns="" val="201002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xmlns="" id="{64A4F74B-B2CD-407C-865A-037EDFAC9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186" y="1825625"/>
            <a:ext cx="5386614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xmlns="" id="{A2548E2E-973A-4D52-ACB9-BF564F407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685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xmlns="" val="1051069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558FCDE-8F3F-4E83-B550-DF944B42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557439"/>
            <a:ext cx="10815864" cy="830997"/>
          </a:xfrm>
        </p:spPr>
        <p:txBody>
          <a:bodyPr vert="horz" wrap="square" lIns="0" tIns="45720" rIns="91440" bIns="45720" rtlCol="0" anchor="t">
            <a:noAutofit/>
          </a:bodyPr>
          <a:lstStyle>
            <a:lvl1pPr>
              <a:defRPr lang="en-GB" sz="240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pPr lvl="0" rtl="0">
              <a:lnSpc>
                <a:spcPct val="100000"/>
              </a:lnSpc>
            </a:pPr>
            <a:r>
              <a:rPr lang="it-IT" noProof="0"/>
              <a:t>Fare clic per modificare lo stile del titolo dello schema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xmlns="" id="{10CD1AD0-C8B7-4785-A47D-D822CF4F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186" y="1681163"/>
            <a:ext cx="533214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xmlns="" id="{90A1BBCF-EEF1-4C9A-BA10-9657A79560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685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1" name="Segnaposto contenuto 3">
            <a:extLst>
              <a:ext uri="{FF2B5EF4-FFF2-40B4-BE49-F238E27FC236}">
                <a16:creationId xmlns:a16="http://schemas.microsoft.com/office/drawing/2014/main" xmlns="" id="{79F8415A-57A2-4D5C-97B0-E78499CC7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86" y="2505075"/>
            <a:ext cx="533214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contenuto 5">
            <a:extLst>
              <a:ext uri="{FF2B5EF4-FFF2-40B4-BE49-F238E27FC236}">
                <a16:creationId xmlns:a16="http://schemas.microsoft.com/office/drawing/2014/main" xmlns="" id="{37A31490-A10D-455A-B515-E26064D0E1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685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xmlns="" val="194907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xmlns="" id="{9F5DF135-B773-4FF0-A198-68776815912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xmlns="" id="{4D4BA48E-457A-42FA-BC00-3AE386B38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265862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xmlns="" id="{43DF8AE6-3466-400C-B6F1-335DF4DE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976986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859AE304-DA92-45D8-B258-61BEA6C99C0E}"/>
              </a:ext>
            </a:extLst>
          </p:cNvPr>
          <p:cNvGrpSpPr/>
          <p:nvPr userDrawn="1"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xmlns="" id="{6BF91D02-B4A9-4013-94B6-079A8D06DE11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  <p:sp>
          <p:nvSpPr>
            <p:cNvPr id="7" name="Ovale 6">
              <a:extLst>
                <a:ext uri="{FF2B5EF4-FFF2-40B4-BE49-F238E27FC236}">
                  <a16:creationId xmlns:a16="http://schemas.microsoft.com/office/drawing/2014/main" xmlns="" id="{74DAC864-782A-48D4-8E15-9B35C60421BB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noProof="0"/>
            </a:p>
          </p:txBody>
        </p:sp>
      </p:grp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xmlns="" id="{73B7B0E2-E4FA-4B45-89A6-98E4C4DC1D24}"/>
              </a:ext>
            </a:extLst>
          </p:cNvPr>
          <p:cNvSpPr txBox="1">
            <a:spLocks/>
          </p:cNvSpPr>
          <p:nvPr userDrawn="1"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noProof="0" smtClean="0">
                <a:solidFill>
                  <a:schemeClr val="bg1"/>
                </a:solidFill>
              </a:rPr>
              <a:pPr algn="ctr" rtl="0"/>
              <a:t>‹N›</a:t>
            </a:fld>
            <a:endParaRPr lang="it-IT" sz="1200" noProof="0">
              <a:solidFill>
                <a:schemeClr val="bg1"/>
              </a:solidFill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xmlns="" id="{A3EA16B2-FFAE-4A6E-977D-191BC1DB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xmlns="" id="{436B2E80-B2B9-4309-8C9B-11D0B83C433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xmlns="" id="{03DB89DF-F372-4E54-9DFD-D53E42A2B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xmlns="" val="429434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90F2147C-DDBF-4431-95AC-650CCE32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>
              <a:defRPr lang="en-GB" sz="1200" smtClean="0">
                <a:solidFill>
                  <a:schemeClr val="tx1"/>
                </a:solidFill>
              </a:defRPr>
            </a:lvl1pPr>
          </a:lstStyle>
          <a:p>
            <a:pPr algn="ctr" rtl="0"/>
            <a:fld id="{817179DE-9BF3-494C-804F-0C7C90AC8700}" type="slidenum">
              <a:rPr lang="it-IT" noProof="0" smtClean="0"/>
              <a:pPr algn="ctr" rtl="0"/>
              <a:t>‹N›</a:t>
            </a:fld>
            <a:endParaRPr lang="it-IT" noProof="0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224C3681-351A-40D9-8C08-632E982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07CEF16-92A3-4A77-B95D-A9DB5231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xmlns="" val="409677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69" r:id="rId11"/>
    <p:sldLayoutId id="2147483655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sv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hyperlink" Target="https://www.puntosicuro.it/sicurezza-sul-lavoro-C-1/rubriche-C-98/sentenze-commentate-C-103/la-vigilanza-dei-lavoratori-da-parte-del-ddl-la-delega-di-funzioni-AR-12488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o.microsoft.com/fwlink/?linkid=2006808&amp;clcid=0x409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3" descr="stanza con sedie rosse davanti a una finestra">
            <a:extLst>
              <a:ext uri="{FF2B5EF4-FFF2-40B4-BE49-F238E27FC236}">
                <a16:creationId xmlns:a16="http://schemas.microsoft.com/office/drawing/2014/main" xmlns="" id="{E983D85E-34D8-430D-875F-7EBB69A6B7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6676568" cy="6858000"/>
          </a:xfr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xmlns="" id="{EB664AAE-5AE9-41D7-8346-002B9F4453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0"/>
            <a:ext cx="2640696" cy="6858000"/>
            <a:chOff x="-3740" y="0"/>
            <a:chExt cx="6208649" cy="6858000"/>
          </a:xfrm>
        </p:grpSpPr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927C3783-B800-4093-BB0D-D5AEF08C3B59}"/>
                </a:ext>
              </a:extLst>
            </p:cNvPr>
            <p:cNvSpPr/>
            <p:nvPr/>
          </p:nvSpPr>
          <p:spPr>
            <a:xfrm>
              <a:off x="-3740" y="0"/>
              <a:ext cx="6208649" cy="6858000"/>
            </a:xfrm>
            <a:custGeom>
              <a:avLst/>
              <a:gdLst>
                <a:gd name="connsiteX0" fmla="*/ 0 w 6208649"/>
                <a:gd name="connsiteY0" fmla="*/ 0 h 6858000"/>
                <a:gd name="connsiteX1" fmla="*/ 6208649 w 6208649"/>
                <a:gd name="connsiteY1" fmla="*/ 0 h 6858000"/>
                <a:gd name="connsiteX2" fmla="*/ 2737815 w 6208649"/>
                <a:gd name="connsiteY2" fmla="*/ 6858000 h 6858000"/>
                <a:gd name="connsiteX3" fmla="*/ 0 w 620864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8649" h="6858000">
                  <a:moveTo>
                    <a:pt x="0" y="0"/>
                  </a:moveTo>
                  <a:lnTo>
                    <a:pt x="6208649" y="0"/>
                  </a:lnTo>
                  <a:lnTo>
                    <a:pt x="273781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 b="1"/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xmlns="" id="{B576E978-A841-4A4F-B153-CC369D9391D3}"/>
                </a:ext>
              </a:extLst>
            </p:cNvPr>
            <p:cNvSpPr/>
            <p:nvPr/>
          </p:nvSpPr>
          <p:spPr>
            <a:xfrm>
              <a:off x="1451429" y="0"/>
              <a:ext cx="3222172" cy="6858000"/>
            </a:xfrm>
            <a:prstGeom prst="rect">
              <a:avLst/>
            </a:prstGeom>
            <a:solidFill>
              <a:schemeClr val="accent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 b="1"/>
            </a:p>
          </p:txBody>
        </p:sp>
      </p:grpSp>
      <p:sp>
        <p:nvSpPr>
          <p:cNvPr id="5" name="Titolo 4">
            <a:extLst>
              <a:ext uri="{FF2B5EF4-FFF2-40B4-BE49-F238E27FC236}">
                <a16:creationId xmlns:a16="http://schemas.microsoft.com/office/drawing/2014/main" xmlns="" id="{AF7764D3-F591-F38A-039D-5DFBFB2B8F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965" y="1771991"/>
            <a:ext cx="4379976" cy="3611880"/>
          </a:xfrm>
        </p:spPr>
        <p:txBody>
          <a:bodyPr/>
          <a:lstStyle/>
          <a:p>
            <a:pPr algn="ctr"/>
            <a:r>
              <a:rPr lang="it-IT" sz="1800" b="1" dirty="0"/>
              <a:t>È un atto amministrativo datoriale per cui, nei casi previsti dalla legge, un organo o un ente, detentore  della specifica competenza a provvedere in una determinata materia, conferisce ad altro organo o ente, autoritativamente ed unilateralmente, una competenza di tipo derivato in quella stessa materia. </a:t>
            </a:r>
            <a:r>
              <a:rPr lang="it-IT" b="1" dirty="0"/>
              <a:t/>
            </a:r>
            <a:br>
              <a:rPr lang="it-IT" b="1" dirty="0"/>
            </a:br>
            <a:endParaRPr lang="it-IT" b="1" dirty="0"/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xmlns="" id="{FCA7DD48-320A-F66E-B611-BCB1DFD2D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9587" y="1377172"/>
            <a:ext cx="4178808" cy="1099752"/>
          </a:xfrm>
        </p:spPr>
        <p:txBody>
          <a:bodyPr/>
          <a:lstStyle/>
          <a:p>
            <a:r>
              <a:rPr lang="it-IT" sz="3200" b="1" dirty="0">
                <a:solidFill>
                  <a:schemeClr val="accent5">
                    <a:lumMod val="50000"/>
                  </a:schemeClr>
                </a:solidFill>
              </a:rPr>
              <a:t>La delega atto amministrativo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AC6C08E7-2659-FDE3-F775-5C26585D88D0}"/>
              </a:ext>
            </a:extLst>
          </p:cNvPr>
          <p:cNvSpPr txBox="1"/>
          <p:nvPr/>
        </p:nvSpPr>
        <p:spPr>
          <a:xfrm>
            <a:off x="806824" y="322729"/>
            <a:ext cx="19543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Incontri di formazione Docenti IIS Statista Aldo Moro</a:t>
            </a:r>
          </a:p>
          <a:p>
            <a:r>
              <a:rPr lang="it-IT" b="1" dirty="0"/>
              <a:t>A.S. 2026/2027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ED4A0D8-66FD-6E0C-22E1-F721100C4939}"/>
              </a:ext>
            </a:extLst>
          </p:cNvPr>
          <p:cNvSpPr txBox="1"/>
          <p:nvPr/>
        </p:nvSpPr>
        <p:spPr>
          <a:xfrm>
            <a:off x="8310282" y="5907741"/>
            <a:ext cx="278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Presentazione a cura di </a:t>
            </a:r>
            <a:r>
              <a:rPr lang="it-IT" b="1" i="1" dirty="0"/>
              <a:t>Laura Bellanova</a:t>
            </a:r>
          </a:p>
        </p:txBody>
      </p:sp>
    </p:spTree>
    <p:extLst>
      <p:ext uri="{BB962C8B-B14F-4D97-AF65-F5344CB8AC3E}">
        <p14:creationId xmlns:p14="http://schemas.microsoft.com/office/powerpoint/2010/main" xmlns="" val="281238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immagine 19" descr="gruppo di studenti che studiano a un tavolo in biblioteca">
            <a:extLst>
              <a:ext uri="{FF2B5EF4-FFF2-40B4-BE49-F238E27FC236}">
                <a16:creationId xmlns:a16="http://schemas.microsoft.com/office/drawing/2014/main" xmlns="" id="{1A5F02FB-FDF1-427A-AB2F-50F09EBEE5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/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xmlns="" id="{B96D2D9B-E0B9-499F-9404-108DB59E45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0"/>
            <a:ext cx="6957056" cy="6858000"/>
            <a:chOff x="0" y="0"/>
            <a:chExt cx="6957056" cy="6858000"/>
          </a:xfrm>
        </p:grpSpPr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7E2E6584-76E9-4C56-A349-C9CDC96DC5F0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B73F00D5-E18D-4210-AD3E-3ED73CEE4865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accent2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C6577883-A694-450C-A2C7-C9C8A85D9915}"/>
                </a:ext>
              </a:extLst>
            </p:cNvPr>
            <p:cNvSpPr/>
            <p:nvPr/>
          </p:nvSpPr>
          <p:spPr>
            <a:xfrm flipH="1" flipV="1">
              <a:off x="0" y="4457696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>
            <a:extLst>
              <a:ext uri="{FF2B5EF4-FFF2-40B4-BE49-F238E27FC236}">
                <a16:creationId xmlns:a16="http://schemas.microsoft.com/office/drawing/2014/main" xmlns="" id="{CE050D18-E58C-88A3-1A38-7A77FB872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020" y="1408671"/>
            <a:ext cx="5565796" cy="3435178"/>
          </a:xfrm>
        </p:spPr>
        <p:txBody>
          <a:bodyPr/>
          <a:lstStyle/>
          <a:p>
            <a:r>
              <a:rPr lang="it-IT" sz="2400" dirty="0"/>
              <a:t>La delega </a:t>
            </a:r>
            <a:r>
              <a:rPr lang="it-IT" sz="2400" dirty="0" err="1"/>
              <a:t>é</a:t>
            </a:r>
            <a:r>
              <a:rPr lang="it-IT" sz="2400" dirty="0"/>
              <a:t> uno </a:t>
            </a:r>
            <a:r>
              <a:rPr lang="it-IT" sz="2400" b="1" dirty="0">
                <a:solidFill>
                  <a:srgbClr val="FF0000"/>
                </a:solidFill>
              </a:rPr>
              <a:t>strumento di tipo organizzativo, </a:t>
            </a:r>
            <a:r>
              <a:rPr lang="it-IT" sz="2400" dirty="0"/>
              <a:t>finalizzato a realizzare un’organizzazione più razionale, semplificando le azioni amministrative attraverso il conferimento ad altro soggetto </a:t>
            </a:r>
            <a:r>
              <a:rPr lang="it-IT" sz="2400" b="1" dirty="0">
                <a:solidFill>
                  <a:srgbClr val="FF0000"/>
                </a:solidFill>
              </a:rPr>
              <a:t>dell’esecuzione della prestazione o del compito.</a:t>
            </a:r>
            <a:r>
              <a:rPr lang="it-IT" b="1" dirty="0">
                <a:solidFill>
                  <a:srgbClr val="FF0000"/>
                </a:solidFill>
              </a:rPr>
              <a:t/>
            </a:r>
            <a:br>
              <a:rPr lang="it-IT" b="1" dirty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xmlns="" id="{4D0E98C0-3F21-8B12-4004-8A3504A402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z="3200" b="1" dirty="0"/>
              <a:t>La delega atto organizzativo</a:t>
            </a:r>
          </a:p>
        </p:txBody>
      </p:sp>
    </p:spTree>
    <p:extLst>
      <p:ext uri="{BB962C8B-B14F-4D97-AF65-F5344CB8AC3E}">
        <p14:creationId xmlns:p14="http://schemas.microsoft.com/office/powerpoint/2010/main" xmlns="" val="2366578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 descr="primo piano delle pagine di un libro">
            <a:extLst>
              <a:ext uri="{FF2B5EF4-FFF2-40B4-BE49-F238E27FC236}">
                <a16:creationId xmlns:a16="http://schemas.microsoft.com/office/drawing/2014/main" xmlns="" id="{18718FBA-CF32-41C2-9D07-1F0F7F19F7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xmlns="" id="{28C94A8D-A234-408C-8281-33CCC01BE2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8853" y="0"/>
            <a:ext cx="4750604" cy="6858000"/>
            <a:chOff x="0" y="0"/>
            <a:chExt cx="4750604" cy="6858000"/>
          </a:xfrm>
        </p:grpSpPr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xmlns="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xmlns="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xmlns="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xmlns="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5" name="Segnaposto testo 34" descr="sottotitolo">
            <a:extLst>
              <a:ext uri="{FF2B5EF4-FFF2-40B4-BE49-F238E27FC236}">
                <a16:creationId xmlns:a16="http://schemas.microsoft.com/office/drawing/2014/main" xmlns="" id="{3F200E92-5A1F-40B7-AE02-46929BC45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049" y="3216710"/>
            <a:ext cx="11108723" cy="2504467"/>
          </a:xfrm>
          <a:solidFill>
            <a:schemeClr val="accent4">
              <a:lumMod val="60000"/>
              <a:lumOff val="40000"/>
            </a:schemeClr>
          </a:solidFill>
        </p:spPr>
        <p:txBody>
          <a:bodyPr rtlCol="0"/>
          <a:lstStyle/>
          <a:p>
            <a:pPr>
              <a:buClr>
                <a:srgbClr val="FF0000"/>
              </a:buClr>
            </a:pPr>
            <a:r>
              <a:rPr lang="it-IT" sz="2800" b="1" u="sng" dirty="0">
                <a:solidFill>
                  <a:schemeClr val="tx1"/>
                </a:solidFill>
              </a:rPr>
              <a:t>Colui che adotta una delega deve essere “competente” </a:t>
            </a:r>
            <a:r>
              <a:rPr lang="it-IT" sz="2800" b="1" dirty="0">
                <a:solidFill>
                  <a:schemeClr val="tx1"/>
                </a:solidFill>
              </a:rPr>
              <a:t>ad emanarla, tenendo conto che tale competenza è stabilita dalla legge che ha individuato e distribuito i diversi poteri tra i diversi uffici della P.A. </a:t>
            </a:r>
          </a:p>
          <a:p>
            <a:pPr>
              <a:buClr>
                <a:srgbClr val="FF0000"/>
              </a:buClr>
            </a:pPr>
            <a:r>
              <a:rPr lang="it-IT" sz="2800" b="1" u="sng" dirty="0">
                <a:solidFill>
                  <a:schemeClr val="tx1"/>
                </a:solidFill>
              </a:rPr>
              <a:t>La funzione o il compito  delegato deve essere delegabile </a:t>
            </a:r>
            <a:r>
              <a:rPr lang="it-IT" sz="2800" b="1" dirty="0">
                <a:solidFill>
                  <a:schemeClr val="tx1"/>
                </a:solidFill>
              </a:rPr>
              <a:t>cioè la norma deve prevedere che quella specifica funzione o quello specifico compito possa essere legittimamente delegato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xmlns="" id="{C8A8DAFB-DCA3-92AC-0AAD-5D2464465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67" y="654908"/>
            <a:ext cx="6592824" cy="1817488"/>
          </a:xfrm>
        </p:spPr>
        <p:txBody>
          <a:bodyPr/>
          <a:lstStyle/>
          <a:p>
            <a:r>
              <a:rPr lang="it-IT" dirty="0"/>
              <a:t>Le caratteristiche </a:t>
            </a:r>
            <a:r>
              <a:rPr lang="it-IT" dirty="0" err="1"/>
              <a:t>ddella</a:t>
            </a:r>
            <a:r>
              <a:rPr lang="it-IT" dirty="0"/>
              <a:t> delega</a:t>
            </a:r>
          </a:p>
        </p:txBody>
      </p:sp>
    </p:spTree>
    <p:extLst>
      <p:ext uri="{BB962C8B-B14F-4D97-AF65-F5344CB8AC3E}">
        <p14:creationId xmlns:p14="http://schemas.microsoft.com/office/powerpoint/2010/main" xmlns="" val="1077816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 descr="libri su uno scaffale">
            <a:extLst>
              <a:ext uri="{FF2B5EF4-FFF2-40B4-BE49-F238E27FC236}">
                <a16:creationId xmlns:a16="http://schemas.microsoft.com/office/drawing/2014/main" xmlns="" id="{0BCD2159-BE65-43D5-9E0A-9EB4B1B2F8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xmlns="" id="{28C94A8D-A234-408C-8281-33CCC01BE2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0"/>
            <a:ext cx="4750604" cy="6858000"/>
            <a:chOff x="0" y="0"/>
            <a:chExt cx="4750604" cy="6858000"/>
          </a:xfrm>
        </p:grpSpPr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xmlns="" id="{01887690-2EDF-4913-A835-4503B0E36442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xmlns="" id="{AD1E7D22-630D-4E19-8BE6-9C21E4A652BD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xmlns="" id="{318BD405-EEE9-4A08-8DA2-A70AFCF1D240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2">
                <a:alpha val="9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xmlns="" id="{7D4A6826-2C0D-4C79-A871-DF31737EE4F7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0D30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85C8D728-C7BB-DBAB-855F-511D545EDB9D}"/>
              </a:ext>
            </a:extLst>
          </p:cNvPr>
          <p:cNvSpPr txBox="1"/>
          <p:nvPr/>
        </p:nvSpPr>
        <p:spPr>
          <a:xfrm>
            <a:off x="1702143" y="693692"/>
            <a:ext cx="9122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i="1" dirty="0">
                <a:solidFill>
                  <a:schemeClr val="bg1"/>
                </a:solidFill>
              </a:rPr>
              <a:t>La delega può essere espressa esclusivamente tra </a:t>
            </a:r>
          </a:p>
        </p:txBody>
      </p:sp>
      <p:sp>
        <p:nvSpPr>
          <p:cNvPr id="5" name="Documento multiplo 4">
            <a:extLst>
              <a:ext uri="{FF2B5EF4-FFF2-40B4-BE49-F238E27FC236}">
                <a16:creationId xmlns:a16="http://schemas.microsoft.com/office/drawing/2014/main" xmlns="" id="{5221FBBF-CE18-0EA8-3A93-ECDFFDA93F5D}"/>
              </a:ext>
            </a:extLst>
          </p:cNvPr>
          <p:cNvSpPr/>
          <p:nvPr/>
        </p:nvSpPr>
        <p:spPr>
          <a:xfrm>
            <a:off x="1463861" y="2449723"/>
            <a:ext cx="4143404" cy="2571768"/>
          </a:xfrm>
          <a:prstGeom prst="flowChartMultidocumen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/>
              <a:t>Tra due organi dello stesso ente </a:t>
            </a:r>
          </a:p>
          <a:p>
            <a:pPr algn="ctr"/>
            <a:r>
              <a:rPr lang="it-IT" sz="2800" dirty="0"/>
              <a:t>(c.d. interorganica)</a:t>
            </a:r>
          </a:p>
        </p:txBody>
      </p:sp>
      <p:sp>
        <p:nvSpPr>
          <p:cNvPr id="12" name="Documento multiplo 11">
            <a:extLst>
              <a:ext uri="{FF2B5EF4-FFF2-40B4-BE49-F238E27FC236}">
                <a16:creationId xmlns:a16="http://schemas.microsoft.com/office/drawing/2014/main" xmlns="" id="{2099AB37-04D2-BC67-1974-F04904C0347B}"/>
              </a:ext>
            </a:extLst>
          </p:cNvPr>
          <p:cNvSpPr/>
          <p:nvPr/>
        </p:nvSpPr>
        <p:spPr>
          <a:xfrm>
            <a:off x="6874606" y="2365928"/>
            <a:ext cx="4071966" cy="2357454"/>
          </a:xfrm>
          <a:prstGeom prst="flowChartMultidocumen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/>
              <a:t>Tra due enti</a:t>
            </a:r>
          </a:p>
          <a:p>
            <a:pPr algn="ctr"/>
            <a:r>
              <a:rPr lang="it-IT" sz="2800" b="1" dirty="0"/>
              <a:t>(intersoggettiva)</a:t>
            </a:r>
          </a:p>
        </p:txBody>
      </p:sp>
    </p:spTree>
    <p:extLst>
      <p:ext uri="{BB962C8B-B14F-4D97-AF65-F5344CB8AC3E}">
        <p14:creationId xmlns:p14="http://schemas.microsoft.com/office/powerpoint/2010/main" xmlns="" val="402151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 descr="vista dall'alto di un ragazzo seduto con il suo portatile">
            <a:extLst>
              <a:ext uri="{FF2B5EF4-FFF2-40B4-BE49-F238E27FC236}">
                <a16:creationId xmlns:a16="http://schemas.microsoft.com/office/drawing/2014/main" xmlns="" id="{3C2A7DCB-B005-424A-8446-ACA533D0BC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xmlns="" id="{AB025618-C830-4992-9CD3-D9E49BC79E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595847" y="0"/>
            <a:ext cx="7388298" cy="6858000"/>
            <a:chOff x="1826589" y="0"/>
            <a:chExt cx="7388298" cy="6858000"/>
          </a:xfrm>
        </p:grpSpPr>
        <p:sp>
          <p:nvSpPr>
            <p:cNvPr id="10" name="Parallelogramma 9">
              <a:extLst>
                <a:ext uri="{FF2B5EF4-FFF2-40B4-BE49-F238E27FC236}">
                  <a16:creationId xmlns:a16="http://schemas.microsoft.com/office/drawing/2014/main" xmlns="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9" name="Parallelogramma 8">
              <a:extLst>
                <a:ext uri="{FF2B5EF4-FFF2-40B4-BE49-F238E27FC236}">
                  <a16:creationId xmlns:a16="http://schemas.microsoft.com/office/drawing/2014/main" xmlns="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22" name="Parallelogramma 21">
              <a:extLst>
                <a:ext uri="{FF2B5EF4-FFF2-40B4-BE49-F238E27FC236}">
                  <a16:creationId xmlns:a16="http://schemas.microsoft.com/office/drawing/2014/main" xmlns="" id="{0051AD99-BC4A-487F-BE1C-486FC5B8E9F2}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224" y="582152"/>
            <a:ext cx="6891564" cy="830997"/>
          </a:xfrm>
        </p:spPr>
        <p:txBody>
          <a:bodyPr rtlCol="0"/>
          <a:lstStyle/>
          <a:p>
            <a:r>
              <a:rPr lang="it-IT" sz="4800" i="1" dirty="0"/>
              <a:t>Nullità __Annullabilità</a:t>
            </a:r>
            <a:endParaRPr lang="it-IT" sz="4800" dirty="0"/>
          </a:p>
        </p:txBody>
      </p:sp>
      <p:pic>
        <p:nvPicPr>
          <p:cNvPr id="35" name="Segnaposto contenuto 34" descr="Libro aperto">
            <a:extLst>
              <a:ext uri="{FF2B5EF4-FFF2-40B4-BE49-F238E27FC236}">
                <a16:creationId xmlns:a16="http://schemas.microsoft.com/office/drawing/2014/main" xmlns="" id="{56174A3F-A7B3-40BE-88BD-1796890E4B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92949" y="1758778"/>
            <a:ext cx="548640" cy="548640"/>
          </a:xfrm>
        </p:spPr>
      </p:pic>
      <p:sp>
        <p:nvSpPr>
          <p:cNvPr id="23" name="Segnaposto testo 22" descr="blocco di contenuto 1">
            <a:extLst>
              <a:ext uri="{FF2B5EF4-FFF2-40B4-BE49-F238E27FC236}">
                <a16:creationId xmlns:a16="http://schemas.microsoft.com/office/drawing/2014/main" xmlns="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3116" y="2483026"/>
            <a:ext cx="2834640" cy="2645028"/>
          </a:xfrm>
        </p:spPr>
        <p:txBody>
          <a:bodyPr rtlCol="0"/>
          <a:lstStyle/>
          <a:p>
            <a:r>
              <a:rPr lang="it-I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mancanza della competenza è causa di nullità o annullabilità dell’atto</a:t>
            </a:r>
            <a:r>
              <a:rPr lang="it-IT" b="1" dirty="0"/>
              <a:t>, </a:t>
            </a:r>
            <a:r>
              <a:rPr lang="it-IT" dirty="0"/>
              <a:t>secondo la gravità dell’incompetenza (difetto assoluto di attribuzione o incompetenza relativa) ai sensi degli articoli 21 </a:t>
            </a:r>
            <a:r>
              <a:rPr lang="it-IT" dirty="0" err="1"/>
              <a:t>septies</a:t>
            </a:r>
            <a:r>
              <a:rPr lang="it-IT" dirty="0"/>
              <a:t> e 21 </a:t>
            </a:r>
            <a:r>
              <a:rPr lang="it-IT" dirty="0" err="1"/>
              <a:t>opties</a:t>
            </a:r>
            <a:r>
              <a:rPr lang="it-IT" dirty="0"/>
              <a:t> della l. n. 241/1990. </a:t>
            </a:r>
          </a:p>
          <a:p>
            <a:r>
              <a:rPr lang="it-IT" b="1" dirty="0"/>
              <a:t>La competenza è stabilità per legge, </a:t>
            </a:r>
            <a:r>
              <a:rPr lang="it-IT" dirty="0"/>
              <a:t>che individua e ripartisce i poteri tra i diversi soggetti, organi e uffici delle pubbliche amministrazioni. </a:t>
            </a:r>
          </a:p>
        </p:txBody>
      </p:sp>
      <p:pic>
        <p:nvPicPr>
          <p:cNvPr id="36" name="Segnaposto contenuto 35" descr="Medaglia">
            <a:extLst>
              <a:ext uri="{FF2B5EF4-FFF2-40B4-BE49-F238E27FC236}">
                <a16:creationId xmlns:a16="http://schemas.microsoft.com/office/drawing/2014/main" xmlns="" id="{A960174C-A9DE-472D-BF1C-B13108BD70B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/>
      </p:pic>
      <p:sp>
        <p:nvSpPr>
          <p:cNvPr id="24" name="Segnaposto testo 23" descr="blocco di contenuto 2">
            <a:extLst>
              <a:ext uri="{FF2B5EF4-FFF2-40B4-BE49-F238E27FC236}">
                <a16:creationId xmlns:a16="http://schemas.microsoft.com/office/drawing/2014/main" xmlns="" id="{C3930A4E-1302-4AC9-86A3-C4E8AF186E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4905" y="3125576"/>
            <a:ext cx="2834640" cy="717375"/>
          </a:xfrm>
        </p:spPr>
        <p:txBody>
          <a:bodyPr rtlCol="0"/>
          <a:lstStyle/>
          <a:p>
            <a:r>
              <a:rPr lang="it-IT" b="1" dirty="0">
                <a:solidFill>
                  <a:srgbClr val="FF0000"/>
                </a:solidFill>
              </a:rPr>
              <a:t>Lo spostamento della competenza si può attuare attraverso la delega di funzioni. </a:t>
            </a:r>
          </a:p>
          <a:p>
            <a:pPr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44" name="Segnaposto numero diapositiva 5" descr="Numero diapositiva">
            <a:extLst>
              <a:ext uri="{FF2B5EF4-FFF2-40B4-BE49-F238E27FC236}">
                <a16:creationId xmlns:a16="http://schemas.microsoft.com/office/drawing/2014/main" xmlns="" id="{11457662-C1A5-4B93-8E30-88025E27C46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5</a:t>
            </a:fld>
            <a:endParaRPr lang="it-IT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125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 descr="ragazzo che cammina con uno zaino e una bici">
            <a:extLst>
              <a:ext uri="{FF2B5EF4-FFF2-40B4-BE49-F238E27FC236}">
                <a16:creationId xmlns:a16="http://schemas.microsoft.com/office/drawing/2014/main" xmlns="" id="{3111B687-3781-4457-A624-86311FC690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36125" y="0"/>
            <a:ext cx="5355875" cy="6858000"/>
          </a:xfr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xmlns="" id="{AB025618-C830-4992-9CD3-D9E49BC79E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595847" y="0"/>
            <a:ext cx="7388298" cy="6858000"/>
            <a:chOff x="1826589" y="0"/>
            <a:chExt cx="7388298" cy="6858000"/>
          </a:xfrm>
        </p:grpSpPr>
        <p:sp>
          <p:nvSpPr>
            <p:cNvPr id="10" name="Parallelogramma 9">
              <a:extLst>
                <a:ext uri="{FF2B5EF4-FFF2-40B4-BE49-F238E27FC236}">
                  <a16:creationId xmlns:a16="http://schemas.microsoft.com/office/drawing/2014/main" xmlns="" id="{11E692D4-6AEA-4652-A7AE-A02328258A55}"/>
                </a:ext>
              </a:extLst>
            </p:cNvPr>
            <p:cNvSpPr/>
            <p:nvPr/>
          </p:nvSpPr>
          <p:spPr>
            <a:xfrm>
              <a:off x="2618099" y="0"/>
              <a:ext cx="6596788" cy="6858000"/>
            </a:xfrm>
            <a:prstGeom prst="parallelogram">
              <a:avLst/>
            </a:pr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9" name="Parallelogramma 8">
              <a:extLst>
                <a:ext uri="{FF2B5EF4-FFF2-40B4-BE49-F238E27FC236}">
                  <a16:creationId xmlns:a16="http://schemas.microsoft.com/office/drawing/2014/main" xmlns="" id="{A134AA32-2418-4A09-9BA8-ED7207AC0D74}"/>
                </a:ext>
              </a:extLst>
            </p:cNvPr>
            <p:cNvSpPr/>
            <p:nvPr/>
          </p:nvSpPr>
          <p:spPr>
            <a:xfrm>
              <a:off x="2340861" y="0"/>
              <a:ext cx="6596788" cy="6858000"/>
            </a:xfrm>
            <a:prstGeom prst="parallelogram">
              <a:avLst/>
            </a:pr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22" name="Parallelogramma 21">
              <a:extLst>
                <a:ext uri="{FF2B5EF4-FFF2-40B4-BE49-F238E27FC236}">
                  <a16:creationId xmlns:a16="http://schemas.microsoft.com/office/drawing/2014/main" xmlns="" id="{0051AD99-BC4A-487F-BE1C-486FC5B8E9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826589" y="0"/>
              <a:ext cx="6596788" cy="6858000"/>
            </a:xfrm>
            <a:prstGeom prst="parallelogram">
              <a:avLst/>
            </a:pr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i="1" dirty="0"/>
              <a:t>Validità degli atti del delegato in caso di illegittimità della delega</a:t>
            </a:r>
            <a:endParaRPr lang="it-IT" dirty="0"/>
          </a:p>
        </p:txBody>
      </p:sp>
      <p:pic>
        <p:nvPicPr>
          <p:cNvPr id="35" name="Segnaposto contenuto 34" descr="Libro aperto">
            <a:extLst>
              <a:ext uri="{FF2B5EF4-FFF2-40B4-BE49-F238E27FC236}">
                <a16:creationId xmlns:a16="http://schemas.microsoft.com/office/drawing/2014/main" xmlns="" id="{56174A3F-A7B3-40BE-88BD-1796890E4B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/>
      </p:pic>
      <p:sp>
        <p:nvSpPr>
          <p:cNvPr id="23" name="Segnaposto testo 22" descr="blocco di contenuto 1">
            <a:extLst>
              <a:ext uri="{FF2B5EF4-FFF2-40B4-BE49-F238E27FC236}">
                <a16:creationId xmlns:a16="http://schemas.microsoft.com/office/drawing/2014/main" xmlns="" id="{B88939B0-5B9A-4423-AFD1-CF6B222687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giurisprudenza applica, in questo caso, la cosiddetta regola del “fatto compiuto”, </a:t>
            </a:r>
            <a:r>
              <a:rPr lang="it-IT" sz="2400" dirty="0"/>
              <a:t>ritenendo validi solo gli </a:t>
            </a:r>
            <a:r>
              <a:rPr lang="it-IT" sz="2400" b="1" dirty="0"/>
              <a:t>atti che determinano effetti favorevoli</a:t>
            </a:r>
            <a:r>
              <a:rPr lang="it-IT" sz="2400" dirty="0"/>
              <a:t> nella sfera giuridica dei terzi. </a:t>
            </a:r>
          </a:p>
        </p:txBody>
      </p:sp>
      <p:pic>
        <p:nvPicPr>
          <p:cNvPr id="36" name="Segnaposto contenuto 35" descr="Medaglia">
            <a:extLst>
              <a:ext uri="{FF2B5EF4-FFF2-40B4-BE49-F238E27FC236}">
                <a16:creationId xmlns:a16="http://schemas.microsoft.com/office/drawing/2014/main" xmlns="" id="{A960174C-A9DE-472D-BF1C-B13108BD70B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/>
      </p:pic>
      <p:sp>
        <p:nvSpPr>
          <p:cNvPr id="24" name="Segnaposto testo 23" descr="blocco di contenuto 2">
            <a:extLst>
              <a:ext uri="{FF2B5EF4-FFF2-40B4-BE49-F238E27FC236}">
                <a16:creationId xmlns:a16="http://schemas.microsoft.com/office/drawing/2014/main" xmlns="" id="{C3930A4E-1302-4AC9-86A3-C4E8AF186E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6557" y="2717803"/>
            <a:ext cx="3039853" cy="3368675"/>
          </a:xfrm>
        </p:spPr>
        <p:txBody>
          <a:bodyPr rtlCol="0"/>
          <a:lstStyle/>
          <a:p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gli atti sfavorevoli sarà possibile ottenere l’eliminazione dell’atto emanato </a:t>
            </a:r>
            <a:r>
              <a:rPr lang="it-IT" sz="2000" dirty="0"/>
              <a:t>dal delegato (viziato peraltro in via derivata, per illegittimità della delega) unitamente all’atto di delega, a seguito d’impugnativa nei termini perentori di decadenza.</a:t>
            </a:r>
          </a:p>
          <a:p>
            <a:pPr rtl="0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7" name="Segnaposto numero diapositiva 5" descr="Numero diapositiva">
            <a:extLst>
              <a:ext uri="{FF2B5EF4-FFF2-40B4-BE49-F238E27FC236}">
                <a16:creationId xmlns:a16="http://schemas.microsoft.com/office/drawing/2014/main" xmlns="" id="{79161314-0A22-4109-A2B1-41E87EFE1E1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6</a:t>
            </a:fld>
            <a:endParaRPr lang="it-IT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823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Libro aperto">
            <a:extLst>
              <a:ext uri="{FF2B5EF4-FFF2-40B4-BE49-F238E27FC236}">
                <a16:creationId xmlns:a16="http://schemas.microsoft.com/office/drawing/2014/main" xmlns="" id="{A799F565-1DAB-4AD3-BCE4-5DAC8012F3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135924"/>
            <a:ext cx="12192000" cy="6858000"/>
          </a:xfr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744737" y="0"/>
            <a:ext cx="2570831" cy="6858001"/>
            <a:chOff x="9621170" y="0"/>
            <a:chExt cx="2570831" cy="6858001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86" y="247135"/>
            <a:ext cx="10206264" cy="1141301"/>
          </a:xfrm>
        </p:spPr>
        <p:txBody>
          <a:bodyPr rtlCol="0"/>
          <a:lstStyle/>
          <a:p>
            <a:r>
              <a:rPr lang="it-IT" sz="3600" b="1" i="1" dirty="0">
                <a:solidFill>
                  <a:schemeClr val="tx1"/>
                </a:solidFill>
              </a:rPr>
              <a:t>I </a:t>
            </a:r>
            <a:r>
              <a:rPr lang="it-IT" sz="3600" b="1" i="1" dirty="0">
                <a:solidFill>
                  <a:schemeClr val="tx1"/>
                </a:solidFill>
                <a:highlight>
                  <a:srgbClr val="FFFF00"/>
                </a:highlight>
              </a:rPr>
              <a:t>poteri</a:t>
            </a:r>
            <a:r>
              <a:rPr lang="it-IT" sz="3600" b="1" i="1" dirty="0">
                <a:solidFill>
                  <a:schemeClr val="tx1"/>
                </a:solidFill>
              </a:rPr>
              <a:t> del </a:t>
            </a:r>
            <a:r>
              <a:rPr lang="it-IT" sz="3600" b="1" i="1" dirty="0">
                <a:solidFill>
                  <a:schemeClr val="tx1"/>
                </a:solidFill>
                <a:highlight>
                  <a:srgbClr val="FFFF00"/>
                </a:highlight>
              </a:rPr>
              <a:t>delegante,</a:t>
            </a:r>
            <a:r>
              <a:rPr lang="it-IT" sz="3600" b="1" i="1" dirty="0">
                <a:solidFill>
                  <a:schemeClr val="tx1"/>
                </a:solidFill>
              </a:rPr>
              <a:t> per effetto della delega nei confronti del delegato</a:t>
            </a:r>
            <a:endParaRPr lang="it-IT" sz="3600" b="1" dirty="0">
              <a:solidFill>
                <a:schemeClr val="tx1"/>
              </a:solidFill>
            </a:endParaRPr>
          </a:p>
        </p:txBody>
      </p:sp>
      <p:pic>
        <p:nvPicPr>
          <p:cNvPr id="83" name="Segnaposto contenuto 82" descr="Campanello">
            <a:extLst>
              <a:ext uri="{FF2B5EF4-FFF2-40B4-BE49-F238E27FC236}">
                <a16:creationId xmlns:a16="http://schemas.microsoft.com/office/drawing/2014/main" xmlns="" id="{604095CF-E62F-46A4-A86C-5F465AE6E23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/>
      </p:pic>
      <p:sp>
        <p:nvSpPr>
          <p:cNvPr id="87" name="Segnaposto testo 86" descr="blocco di contenuto 1">
            <a:extLst>
              <a:ext uri="{FF2B5EF4-FFF2-40B4-BE49-F238E27FC236}">
                <a16:creationId xmlns:a16="http://schemas.microsoft.com/office/drawing/2014/main" xmlns="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8782" y="2322387"/>
            <a:ext cx="2095499" cy="2410251"/>
          </a:xfrm>
          <a:solidFill>
            <a:schemeClr val="accent5">
              <a:lumMod val="20000"/>
              <a:lumOff val="80000"/>
            </a:schemeClr>
          </a:solidFill>
        </p:spPr>
        <p:txBody>
          <a:bodyPr rtlCol="0"/>
          <a:lstStyle/>
          <a:p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potere d’impartire direttive</a:t>
            </a:r>
            <a:r>
              <a:rPr lang="it-IT" sz="2400" dirty="0">
                <a:solidFill>
                  <a:schemeClr val="tx1"/>
                </a:solidFill>
              </a:rPr>
              <a:t>, riguardo agli atti da compiere esercitando la delega</a:t>
            </a:r>
          </a:p>
        </p:txBody>
      </p:sp>
      <p:pic>
        <p:nvPicPr>
          <p:cNvPr id="95" name="Segnaposto contenuto 94" descr="Microscopio">
            <a:extLst>
              <a:ext uri="{FF2B5EF4-FFF2-40B4-BE49-F238E27FC236}">
                <a16:creationId xmlns:a16="http://schemas.microsoft.com/office/drawing/2014/main" xmlns="" id="{96991F60-484C-4906-ADB8-676435D3D6E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03775" y="1981993"/>
            <a:ext cx="547688" cy="547688"/>
          </a:xfrm>
        </p:spPr>
      </p:pic>
      <p:sp>
        <p:nvSpPr>
          <p:cNvPr id="88" name="Segnaposto testo 87" descr="blocco di contenuto 2">
            <a:extLst>
              <a:ext uri="{FF2B5EF4-FFF2-40B4-BE49-F238E27FC236}">
                <a16:creationId xmlns:a16="http://schemas.microsoft.com/office/drawing/2014/main" xmlns="" id="{D01EBAE5-B81D-4150-B62C-F56241C555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38518" y="2347100"/>
            <a:ext cx="2030044" cy="1730629"/>
          </a:xfrm>
          <a:solidFill>
            <a:srgbClr val="FFC6C6"/>
          </a:solidFill>
        </p:spPr>
        <p:txBody>
          <a:bodyPr rtlCol="0"/>
          <a:lstStyle/>
          <a:p>
            <a:r>
              <a:rPr lang="it-IT" sz="2400" dirty="0">
                <a:solidFill>
                  <a:schemeClr val="tx1"/>
                </a:solidFill>
              </a:rPr>
              <a:t> </a:t>
            </a: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potere di sostituirsi al delegato</a:t>
            </a:r>
            <a:r>
              <a:rPr lang="it-IT" sz="2400" dirty="0">
                <a:solidFill>
                  <a:schemeClr val="tx1"/>
                </a:solidFill>
              </a:rPr>
              <a:t>, in caso di sua inerzia; </a:t>
            </a:r>
          </a:p>
        </p:txBody>
      </p:sp>
      <p:pic>
        <p:nvPicPr>
          <p:cNvPr id="97" name="Segnaposto contenuto 96" descr="Matita">
            <a:extLst>
              <a:ext uri="{FF2B5EF4-FFF2-40B4-BE49-F238E27FC236}">
                <a16:creationId xmlns:a16="http://schemas.microsoft.com/office/drawing/2014/main" xmlns="" id="{40D9C27B-A51D-4036-B3F9-56081BD60AB9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/>
      </p:pic>
      <p:sp>
        <p:nvSpPr>
          <p:cNvPr id="90" name="Segnaposto testo 89" descr="blocco di contenuto 3">
            <a:extLst>
              <a:ext uri="{FF2B5EF4-FFF2-40B4-BE49-F238E27FC236}">
                <a16:creationId xmlns:a16="http://schemas.microsoft.com/office/drawing/2014/main" xmlns="" id="{AC38A326-FA47-4BD6-B27D-DEB6A4485A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4752" y="2235890"/>
            <a:ext cx="2582426" cy="2855093"/>
          </a:xfrm>
          <a:solidFill>
            <a:srgbClr val="FFC6C6"/>
          </a:solidFill>
        </p:spPr>
        <p:txBody>
          <a:bodyPr rtlCol="0"/>
          <a:lstStyle/>
          <a:p>
            <a:r>
              <a:rPr lang="it-IT" sz="2400" dirty="0">
                <a:solidFill>
                  <a:schemeClr val="tx1"/>
                </a:solidFill>
              </a:rPr>
              <a:t> </a:t>
            </a: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potere di annullamento</a:t>
            </a:r>
            <a:r>
              <a:rPr lang="it-IT" sz="2400" dirty="0">
                <a:solidFill>
                  <a:schemeClr val="tx1"/>
                </a:solidFill>
              </a:rPr>
              <a:t>, in sede di autotutela, dei relativi atti illegittimi, eventualmente posti in essere a cura del delegato; 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1A141F7B-AE96-45F9-BC57-F7C8617491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19" name="Segnaposto numero diapositiva 5" descr="Numero diapositiva">
            <a:extLst>
              <a:ext uri="{FF2B5EF4-FFF2-40B4-BE49-F238E27FC236}">
                <a16:creationId xmlns:a16="http://schemas.microsoft.com/office/drawing/2014/main" xmlns="" id="{DB02A950-05E3-4691-9BC9-47B314EEA715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7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3731ED-5F16-6EB7-2327-A5A5B3BBF3AF}"/>
              </a:ext>
            </a:extLst>
          </p:cNvPr>
          <p:cNvSpPr txBox="1"/>
          <p:nvPr/>
        </p:nvSpPr>
        <p:spPr>
          <a:xfrm>
            <a:off x="8785654" y="2405102"/>
            <a:ext cx="2817340" cy="2169825"/>
          </a:xfrm>
          <a:prstGeom prst="rect">
            <a:avLst/>
          </a:prstGeom>
          <a:solidFill>
            <a:srgbClr val="FFC6C6"/>
          </a:solidFill>
        </p:spPr>
        <p:txBody>
          <a:bodyPr wrap="square">
            <a:spAutoFit/>
          </a:bodyPr>
          <a:lstStyle/>
          <a:p>
            <a:r>
              <a:rPr lang="it-IT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potere di revoca della delega che deve sempre esprimersi con atto scritto,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191014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gruppo di studenti che lanciano in aria i tocchi di laurea al tramonto">
            <a:extLst>
              <a:ext uri="{FF2B5EF4-FFF2-40B4-BE49-F238E27FC236}">
                <a16:creationId xmlns:a16="http://schemas.microsoft.com/office/drawing/2014/main" xmlns="" id="{039BFAD7-131E-407E-8A28-E4CF6B8977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 diapositiva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z="3600" b="1" dirty="0"/>
              <a:t>La delega di firma</a:t>
            </a:r>
          </a:p>
        </p:txBody>
      </p:sp>
      <p:pic>
        <p:nvPicPr>
          <p:cNvPr id="80" name="Segnaposto contenuto 79" descr="Libro aperto">
            <a:extLst>
              <a:ext uri="{FF2B5EF4-FFF2-40B4-BE49-F238E27FC236}">
                <a16:creationId xmlns:a16="http://schemas.microsoft.com/office/drawing/2014/main" xmlns="" id="{1198805C-69FE-4129-96D0-B3F35CB6416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48493" y="2305050"/>
            <a:ext cx="547688" cy="547688"/>
          </a:xfrm>
        </p:spPr>
      </p:pic>
      <p:sp>
        <p:nvSpPr>
          <p:cNvPr id="87" name="Segnaposto testo 86" descr="blocco di contenuto 1">
            <a:extLst>
              <a:ext uri="{FF2B5EF4-FFF2-40B4-BE49-F238E27FC236}">
                <a16:creationId xmlns:a16="http://schemas.microsoft.com/office/drawing/2014/main" xmlns="" id="{1F4C9CA2-B224-40CD-8DB2-CAE478D236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88474" y="1433383"/>
            <a:ext cx="9459612" cy="4559643"/>
          </a:xfrm>
          <a:solidFill>
            <a:srgbClr val="FFFFFF"/>
          </a:solidFill>
        </p:spPr>
        <p:txBody>
          <a:bodyPr rtlCol="0"/>
          <a:lstStyle/>
          <a:p>
            <a:r>
              <a:rPr lang="it-IT" sz="3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delega di firma intercorre tra soggetti che fanno parte dello stesso organo – ufficio. </a:t>
            </a:r>
            <a:r>
              <a:rPr lang="it-IT" sz="3200" b="1" dirty="0">
                <a:solidFill>
                  <a:schemeClr val="tx1"/>
                </a:solidFill>
              </a:rPr>
              <a:t>Essa non comporta spostamento della competenza. Il delegante può firmare in qualsiasi momento gli atti per i quali ha dato la delega di firma. </a:t>
            </a:r>
          </a:p>
          <a:p>
            <a:r>
              <a:rPr lang="it-IT" sz="3200" b="1" dirty="0">
                <a:solidFill>
                  <a:schemeClr val="tx1"/>
                </a:solidFill>
              </a:rPr>
              <a:t>Nella scuola essa </a:t>
            </a:r>
            <a:r>
              <a:rPr lang="it-IT" sz="3200" b="1" u="sng" dirty="0">
                <a:solidFill>
                  <a:schemeClr val="tx1"/>
                </a:solidFill>
              </a:rPr>
              <a:t>p</a:t>
            </a:r>
            <a:r>
              <a:rPr lang="it-IT" sz="32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uò essere conferita  esclusivamente per le attività strumentali</a:t>
            </a:r>
            <a:r>
              <a:rPr lang="it-IT" sz="3200" b="1" u="sng" dirty="0">
                <a:solidFill>
                  <a:schemeClr val="tx1"/>
                </a:solidFill>
              </a:rPr>
              <a:t> </a:t>
            </a:r>
            <a:r>
              <a:rPr lang="it-IT" sz="3200" b="1" dirty="0">
                <a:solidFill>
                  <a:schemeClr val="tx1"/>
                </a:solidFill>
              </a:rPr>
              <a:t>all’attività provvedimentale (conclusiva del procedimento) ed esclusivamente sulla base di atti di delega ordinari, circoscritti , indifferibili e urgenti.</a:t>
            </a:r>
          </a:p>
        </p:txBody>
      </p:sp>
      <p:cxnSp>
        <p:nvCxnSpPr>
          <p:cNvPr id="65" name="Connettore diritto 64" descr="elemento decorativo">
            <a:extLst>
              <a:ext uri="{FF2B5EF4-FFF2-40B4-BE49-F238E27FC236}">
                <a16:creationId xmlns:a16="http://schemas.microsoft.com/office/drawing/2014/main" xmlns="" id="{A4132B5C-BDF2-4C9A-B21E-BDD2CD03A542}"/>
              </a:ext>
            </a:extLst>
          </p:cNvPr>
          <p:cNvCxnSpPr/>
          <p:nvPr/>
        </p:nvCxnSpPr>
        <p:spPr>
          <a:xfrm>
            <a:off x="2080210" y="3553688"/>
            <a:ext cx="749808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Segnaposto contenuto 94" descr="Microscopio">
            <a:extLst>
              <a:ext uri="{FF2B5EF4-FFF2-40B4-BE49-F238E27FC236}">
                <a16:creationId xmlns:a16="http://schemas.microsoft.com/office/drawing/2014/main" xmlns="" id="{96991F60-484C-4906-ADB8-676435D3D6E3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8493" y="4505325"/>
            <a:ext cx="547688" cy="547688"/>
          </a:xfr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1A141F7B-AE96-45F9-BC57-F7C8617491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18" name="Segnaposto numero diapositiva 5" descr="Numero diapositiva">
            <a:extLst>
              <a:ext uri="{FF2B5EF4-FFF2-40B4-BE49-F238E27FC236}">
                <a16:creationId xmlns:a16="http://schemas.microsoft.com/office/drawing/2014/main" xmlns="" id="{118AA3A9-97EA-409C-AD65-3CD3B0A58871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8</a:t>
            </a:fld>
            <a:endParaRPr lang="it-IT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219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Due ragazzi affacciati su un ponte.">
            <a:extLst>
              <a:ext uri="{FF2B5EF4-FFF2-40B4-BE49-F238E27FC236}">
                <a16:creationId xmlns:a16="http://schemas.microsoft.com/office/drawing/2014/main" xmlns="" id="{B4DB50D3-94C9-4471-8076-F037B6C11D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621170" y="0"/>
            <a:ext cx="2570831" cy="6858001"/>
            <a:chOff x="9621170" y="0"/>
            <a:chExt cx="2570831" cy="6858001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4000" b="1" i="1" dirty="0"/>
              <a:t>Le deleghe possibili per il Dirigente Scolastico</a:t>
            </a:r>
            <a:endParaRPr lang="it-IT" sz="4000" b="1" dirty="0"/>
          </a:p>
        </p:txBody>
      </p:sp>
      <p:pic>
        <p:nvPicPr>
          <p:cNvPr id="40" name="Segnaposto contenuto 79" descr="Libro aperto">
            <a:extLst>
              <a:ext uri="{FF2B5EF4-FFF2-40B4-BE49-F238E27FC236}">
                <a16:creationId xmlns:a16="http://schemas.microsoft.com/office/drawing/2014/main" xmlns="" id="{C997398D-3BA0-47F4-93CE-55576CE45E2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/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1A141F7B-AE96-45F9-BC57-F7C8617491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C862BC4D-BD7A-417E-A34A-59CE4D4A6AC8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652937FB-CDE3-46B3-8481-AB5DB8C4BABA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16" name="Segnaposto numero diapositiva 5" descr="Numero diapositiva">
            <a:extLst>
              <a:ext uri="{FF2B5EF4-FFF2-40B4-BE49-F238E27FC236}">
                <a16:creationId xmlns:a16="http://schemas.microsoft.com/office/drawing/2014/main" xmlns="" id="{0FD571BD-7BCF-4777-BAD5-51B3EB30BBF7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9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48C078A-1F15-789D-590D-78A630E622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83375" y="2240255"/>
            <a:ext cx="8039101" cy="2405886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it-IT" sz="2400" b="1" dirty="0"/>
              <a:t>Testo unico n. 297/1994: </a:t>
            </a:r>
          </a:p>
          <a:p>
            <a:r>
              <a:rPr lang="it-IT" sz="2400" b="1" dirty="0"/>
              <a:t>l’art. 5, comma 8, prevede la possibilità per il dirigente di delegare la presidenza dei consigli di classe;</a:t>
            </a:r>
          </a:p>
          <a:p>
            <a:r>
              <a:rPr lang="it-IT" sz="2400" b="1" dirty="0"/>
              <a:t>Tale possibilità è confermata da tutte le compreso il D. lgs  62/2017 su “Valutazione e certificazione delle competenze nel primo ciclo d’istruzione”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342267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3600" b="1" i="1" dirty="0"/>
              <a:t>Le deleghe possibili per il Dirigente Scolastico</a:t>
            </a:r>
            <a:endParaRPr lang="it-IT" sz="3600" dirty="0"/>
          </a:p>
        </p:txBody>
      </p:sp>
      <p:pic>
        <p:nvPicPr>
          <p:cNvPr id="27" name="Segnaposto contenuto 79" descr="Libro aperto">
            <a:extLst>
              <a:ext uri="{FF2B5EF4-FFF2-40B4-BE49-F238E27FC236}">
                <a16:creationId xmlns:a16="http://schemas.microsoft.com/office/drawing/2014/main" xmlns="" id="{EBEE0E99-191F-4498-9399-4BA8BCD3E66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/>
      </p:pic>
      <p:sp>
        <p:nvSpPr>
          <p:cNvPr id="16" name="Segnaposto testo 15" descr="contenuto diapositiva">
            <a:extLst>
              <a:ext uri="{FF2B5EF4-FFF2-40B4-BE49-F238E27FC236}">
                <a16:creationId xmlns:a16="http://schemas.microsoft.com/office/drawing/2014/main" xmlns="" id="{5336101E-D654-46D8-A983-BF46C5D86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r>
              <a:rPr lang="it-I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D.lgs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n. 165/2001: art. 17, comma 1 bis</a:t>
            </a:r>
          </a:p>
          <a:p>
            <a:pPr marL="109728" indent="0">
              <a:buNone/>
            </a:pPr>
            <a:r>
              <a:rPr lang="it-IT" sz="3200" dirty="0"/>
              <a:t>prevede che i dirigenti, per comprovate e specifiche ragioni di servizio, 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possono delegare per un </a:t>
            </a:r>
            <a:r>
              <a:rPr lang="it-IT" sz="3200" b="1" u="sng" dirty="0"/>
              <a:t>periodo di tempo determinato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con  </a:t>
            </a:r>
            <a:r>
              <a:rPr lang="it-IT" sz="3200" b="1" u="sng" dirty="0"/>
              <a:t>atto scritto e motivato, alcune delle competenze comprese nelle proprie funzioni a dipendenti che ricoprono le posizioni funzionali più elevate nell’ambito degli uffici ad essi affidati </a:t>
            </a:r>
            <a:r>
              <a:rPr lang="it-IT" sz="3200" u="sng" dirty="0"/>
              <a:t>(</a:t>
            </a:r>
            <a:r>
              <a:rPr lang="it-IT" sz="3200" dirty="0"/>
              <a:t>nella scuola Direttore </a:t>
            </a:r>
            <a:r>
              <a:rPr lang="it-IT" sz="3200" dirty="0" err="1"/>
              <a:t>sga</a:t>
            </a:r>
            <a:r>
              <a:rPr lang="it-IT" sz="3200" dirty="0"/>
              <a:t> e Docenti). </a:t>
            </a:r>
          </a:p>
          <a:p>
            <a:pPr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06473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DFF36EE7-AE57-42F4-ACA9-A328C1F4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 sz="3600" b="1" i="1" dirty="0"/>
              <a:t>Le deleghe possibili per il Dirigente Scolastico</a:t>
            </a:r>
            <a:endParaRPr lang="it-IT" sz="36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05A3A9CA-48A3-350D-82FA-153480303089}"/>
              </a:ext>
            </a:extLst>
          </p:cNvPr>
          <p:cNvSpPr txBox="1"/>
          <p:nvPr/>
        </p:nvSpPr>
        <p:spPr>
          <a:xfrm>
            <a:off x="1566220" y="1892402"/>
            <a:ext cx="877638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L’art. 25 </a:t>
            </a:r>
            <a:r>
              <a:rPr lang="it-IT" sz="3200" dirty="0" err="1">
                <a:solidFill>
                  <a:srgbClr val="FF0000"/>
                </a:solidFill>
              </a:rPr>
              <a:t>D.lgs</a:t>
            </a:r>
            <a:r>
              <a:rPr lang="it-IT" sz="3200" dirty="0">
                <a:solidFill>
                  <a:srgbClr val="FF0000"/>
                </a:solidFill>
              </a:rPr>
              <a:t> n. 165/200</a:t>
            </a:r>
            <a:r>
              <a:rPr lang="it-IT" sz="3200" dirty="0"/>
              <a:t>1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prevede la possibilità per il dirigente scolastico di </a:t>
            </a: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avvalersi nello svolgimento delle proprie </a:t>
            </a:r>
            <a:r>
              <a:rPr lang="it-IT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funzioni organizzative e amministrative </a:t>
            </a: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docenti da lui individuati</a:t>
            </a:r>
            <a:r>
              <a:rPr lang="it-IT" sz="3200" dirty="0">
                <a:solidFill>
                  <a:srgbClr val="FF0000"/>
                </a:solidFill>
              </a:rPr>
              <a:t>,</a:t>
            </a:r>
            <a:r>
              <a:rPr lang="it-IT" sz="3200" dirty="0"/>
              <a:t> ai quali possono essere </a:t>
            </a:r>
            <a:r>
              <a:rPr lang="it-IT" sz="3200" dirty="0">
                <a:solidFill>
                  <a:srgbClr val="FF0000"/>
                </a:solidFill>
              </a:rPr>
              <a:t>delegati specifici compiti. </a:t>
            </a:r>
            <a:br>
              <a:rPr lang="it-IT" sz="3200" dirty="0">
                <a:solidFill>
                  <a:srgbClr val="FF0000"/>
                </a:solidFill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92759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 descr="libro aperto con persone sullo sfondo">
            <a:extLst>
              <a:ext uri="{FF2B5EF4-FFF2-40B4-BE49-F238E27FC236}">
                <a16:creationId xmlns:a16="http://schemas.microsoft.com/office/drawing/2014/main" xmlns="" id="{F3CDF219-49E5-41A1-BBF1-50A401635A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087304" cy="6858000"/>
          </a:xfrm>
        </p:spPr>
      </p:pic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21" y="399154"/>
            <a:ext cx="5005614" cy="822960"/>
          </a:xfrm>
        </p:spPr>
        <p:txBody>
          <a:bodyPr rtlCol="0"/>
          <a:lstStyle/>
          <a:p>
            <a:r>
              <a:rPr lang="it-IT" b="1" i="1" dirty="0">
                <a:solidFill>
                  <a:schemeClr val="bg1"/>
                </a:solidFill>
              </a:rPr>
              <a:t>Le deleghe possibili per il Dirigente Scolastico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13" name="Segnaposto immagine 12" descr="vista dall'alto di una scala a chiocciola">
            <a:extLst>
              <a:ext uri="{FF2B5EF4-FFF2-40B4-BE49-F238E27FC236}">
                <a16:creationId xmlns:a16="http://schemas.microsoft.com/office/drawing/2014/main" xmlns="" id="{FEB910A3-4C94-4A0C-AC72-88985A7BA9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sp>
        <p:nvSpPr>
          <p:cNvPr id="34" name="Segnaposto testo 33" descr="blocco di contenuto diapositiva">
            <a:extLst>
              <a:ext uri="{FF2B5EF4-FFF2-40B4-BE49-F238E27FC236}">
                <a16:creationId xmlns:a16="http://schemas.microsoft.com/office/drawing/2014/main" xmlns="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194" y="1533692"/>
            <a:ext cx="5560540" cy="3929448"/>
          </a:xfrm>
          <a:solidFill>
            <a:schemeClr val="accent4">
              <a:lumMod val="50000"/>
            </a:schemeClr>
          </a:solidFill>
        </p:spPr>
        <p:txBody>
          <a:bodyPr rtlCol="0"/>
          <a:lstStyle/>
          <a:p>
            <a:r>
              <a:rPr lang="it-IT" sz="2000" b="1" dirty="0">
                <a:solidFill>
                  <a:schemeClr val="bg1"/>
                </a:solidFill>
                <a:latin typeface="OpenSans-Light"/>
              </a:rPr>
              <a:t>Ai sensi dell'art. 25, comma 5, del d.lgs. n. 165/2001, </a:t>
            </a:r>
            <a:r>
              <a:rPr lang="it-IT" sz="2000" dirty="0">
                <a:solidFill>
                  <a:schemeClr val="bg1"/>
                </a:solidFill>
                <a:latin typeface="OpenSans-Light"/>
              </a:rPr>
              <a:t>in attesa che i connessi aspetti retributivi siano opportunamente regolamentati attraverso gli idonei strumenti normativi, </a:t>
            </a:r>
            <a:r>
              <a:rPr lang="it-IT" sz="2000" b="1" dirty="0">
                <a:solidFill>
                  <a:schemeClr val="bg1"/>
                </a:solidFill>
                <a:latin typeface="OpenSans-Light"/>
              </a:rPr>
              <a:t>il dirigente scolastico può avvalersi, nello svolgimento delle proprie funzioni organizzative ed amministrative, di docenti da lui individuati ai quali possono essere delegati specifici compiti.</a:t>
            </a:r>
            <a:r>
              <a:rPr lang="it-IT" sz="2000" dirty="0">
                <a:solidFill>
                  <a:schemeClr val="bg1"/>
                </a:solidFill>
                <a:latin typeface="OpenSans-Light"/>
              </a:rPr>
              <a:t> Tali collaborazioni sono riferibili a </a:t>
            </a:r>
            <a:r>
              <a:rPr lang="it-IT" sz="2000" b="1" i="1" u="sng" dirty="0">
                <a:solidFill>
                  <a:schemeClr val="bg1"/>
                </a:solidFill>
                <a:latin typeface="OpenSans-Light"/>
              </a:rPr>
              <a:t>due unità di personale docente </a:t>
            </a:r>
            <a:r>
              <a:rPr lang="it-IT" sz="2000" b="1" dirty="0" err="1">
                <a:solidFill>
                  <a:schemeClr val="bg1"/>
                </a:solidFill>
                <a:latin typeface="OpenSans-Light"/>
              </a:rPr>
              <a:t>retribuibili</a:t>
            </a:r>
            <a:r>
              <a:rPr lang="it-IT" sz="2000" b="1" dirty="0">
                <a:solidFill>
                  <a:schemeClr val="bg1"/>
                </a:solidFill>
                <a:latin typeface="OpenSans-Light"/>
              </a:rPr>
              <a:t>, in sede di contrattazione d'istituto</a:t>
            </a:r>
            <a:r>
              <a:rPr lang="it-IT" sz="2000" dirty="0">
                <a:solidFill>
                  <a:schemeClr val="bg1"/>
                </a:solidFill>
                <a:latin typeface="OpenSans-Light"/>
              </a:rPr>
              <a:t>, con i finanziamenti a carico del fondo per le attività aggiuntive previste per le collaborazioni col dirigente scolastico di cui all'art. 88, comma 2, lettera e) del CCNL comparto scuola 2007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4E4A96D9-2D70-4D9E-B61C-9B23F3FD51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7" name="Segnaposto numero diapositiva 5" descr="numero diapositiva">
            <a:extLst>
              <a:ext uri="{FF2B5EF4-FFF2-40B4-BE49-F238E27FC236}">
                <a16:creationId xmlns:a16="http://schemas.microsoft.com/office/drawing/2014/main" xmlns="" id="{D65CFEB2-BC19-4647-937B-40854EE88A8C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12</a:t>
            </a:fld>
            <a:endParaRPr lang="it-IT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7312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gnaposto immagine 16" descr="primo piano di un orologio">
            <a:extLst>
              <a:ext uri="{FF2B5EF4-FFF2-40B4-BE49-F238E27FC236}">
                <a16:creationId xmlns:a16="http://schemas.microsoft.com/office/drawing/2014/main" xmlns="" id="{83B20FBB-8217-4FB0-BC35-E49BA92525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5954" y="0"/>
            <a:ext cx="5727700" cy="6858000"/>
          </a:xfrm>
        </p:spPr>
      </p:pic>
      <p:pic>
        <p:nvPicPr>
          <p:cNvPr id="5" name="Segnaposto immagine 4" descr="ragazza con cuffie, zaino e pila di libri e raccoglitori">
            <a:extLst>
              <a:ext uri="{FF2B5EF4-FFF2-40B4-BE49-F238E27FC236}">
                <a16:creationId xmlns:a16="http://schemas.microsoft.com/office/drawing/2014/main" xmlns="" id="{68B6FFC1-6A21-4DAC-82BC-F2966925C1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160637" y="877329"/>
            <a:ext cx="12031363" cy="5503145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E531D018-EFA3-4346-AB80-7CE436393D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FA9D7AC8-80D5-49DC-A585-FCFFA6CA4B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918139"/>
            <a:ext cx="9053383" cy="822960"/>
          </a:xfrm>
        </p:spPr>
        <p:txBody>
          <a:bodyPr rtlCol="0"/>
          <a:lstStyle/>
          <a:p>
            <a:r>
              <a:rPr lang="it-IT" sz="3200" b="1" i="1" dirty="0">
                <a:solidFill>
                  <a:schemeClr val="bg1"/>
                </a:solidFill>
              </a:rPr>
              <a:t>Le deleghe possibili per il Dirigente Scolastico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4" name="Segnaposto testo 33" descr="contenuto diapositiva">
            <a:extLst>
              <a:ext uri="{FF2B5EF4-FFF2-40B4-BE49-F238E27FC236}">
                <a16:creationId xmlns:a16="http://schemas.microsoft.com/office/drawing/2014/main" xmlns="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1378" y="1828801"/>
            <a:ext cx="10632057" cy="4794423"/>
          </a:xfrm>
        </p:spPr>
        <p:txBody>
          <a:bodyPr rtlCol="0"/>
          <a:lstStyle/>
          <a:p>
            <a:r>
              <a:rPr lang="it-IT" sz="2800" dirty="0">
                <a:latin typeface="OpenSans-Light"/>
              </a:rPr>
              <a:t>In caso di assenza del dirigente scolastico per un periodo inferiore a 30  gg le </a:t>
            </a:r>
            <a:r>
              <a:rPr lang="it-IT" sz="2800" b="1" dirty="0">
                <a:latin typeface="OpenSans-Light"/>
              </a:rPr>
              <a:t>funzioni dirigenziali vengono assunte dal »collaboratore vicario del dirigente di cui all’art. 34 del CCNL 29/11/2007",</a:t>
            </a:r>
            <a:br>
              <a:rPr lang="it-IT" sz="2800" b="1" dirty="0">
                <a:latin typeface="OpenSans-Light"/>
              </a:rPr>
            </a:br>
            <a:endParaRPr lang="it-IT" sz="2800" b="1" dirty="0">
              <a:latin typeface="OpenSans-Light"/>
            </a:endParaRPr>
          </a:p>
          <a:p>
            <a:r>
              <a:rPr lang="it-IT" sz="2800" dirty="0">
                <a:latin typeface="OpenSans-Light"/>
              </a:rPr>
              <a:t>Quest'ultimo potrà assumere impegni nei confronti di terzi esterni all'istituzione scolastica (es. Determine di affidamento per acquisti di beni/servizi/incarichi ecc... ) e all'amministrazione del M.I.M.</a:t>
            </a:r>
            <a:endParaRPr lang="it-IT" sz="280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C2827A65-383D-4D68-9F51-F76C2370BF65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13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CB3E002A-4AC2-2FCD-EED9-D5A30D698C95}"/>
              </a:ext>
            </a:extLst>
          </p:cNvPr>
          <p:cNvSpPr txBox="1"/>
          <p:nvPr/>
        </p:nvSpPr>
        <p:spPr>
          <a:xfrm>
            <a:off x="766119" y="5040696"/>
            <a:ext cx="101448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i="0" dirty="0">
                <a:solidFill>
                  <a:schemeClr val="bg1"/>
                </a:solidFill>
                <a:effectLst/>
                <a:latin typeface="OpenSans-Light"/>
              </a:rPr>
              <a:t>«</a:t>
            </a:r>
            <a:r>
              <a:rPr lang="it-IT" sz="2400" b="1" dirty="0">
                <a:solidFill>
                  <a:schemeClr val="bg1"/>
                </a:solidFill>
                <a:latin typeface="OpenSans-Light"/>
              </a:rPr>
              <a:t>L</a:t>
            </a:r>
            <a:r>
              <a:rPr lang="it-IT" sz="2400" b="1" i="0" dirty="0">
                <a:solidFill>
                  <a:schemeClr val="bg1"/>
                </a:solidFill>
                <a:effectLst/>
                <a:latin typeface="OpenSans-Light"/>
              </a:rPr>
              <a:t>a funzione vicariale non esiste più, in quanto la legge 190/2014, all’art.329, ha abrogato tutto l’art. 459 del Testo Unico della scuola</a:t>
            </a:r>
            <a:r>
              <a:rPr lang="it-IT" sz="1800" b="1" i="0" dirty="0">
                <a:solidFill>
                  <a:schemeClr val="bg1"/>
                </a:solidFill>
                <a:effectLst/>
                <a:latin typeface="OpenSans-Light"/>
              </a:rPr>
              <a:t>»</a:t>
            </a:r>
            <a:endParaRPr lang="it-IT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334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egnaposto immagine 12" descr="persone sorridenti che guardano lo schermo di un portatile">
            <a:extLst>
              <a:ext uri="{FF2B5EF4-FFF2-40B4-BE49-F238E27FC236}">
                <a16:creationId xmlns:a16="http://schemas.microsoft.com/office/drawing/2014/main" xmlns="" id="{9402120B-1989-41A6-9ED1-21A56316A6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pic>
        <p:nvPicPr>
          <p:cNvPr id="5" name="Segnaposto immagine 4" descr="gruppo di studenti alla laurea">
            <a:extLst>
              <a:ext uri="{FF2B5EF4-FFF2-40B4-BE49-F238E27FC236}">
                <a16:creationId xmlns:a16="http://schemas.microsoft.com/office/drawing/2014/main" xmlns="" id="{BD0958B7-E663-4510-9C53-EE09FEEB73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10065" y="175434"/>
            <a:ext cx="7833208" cy="1542155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6" y="296561"/>
            <a:ext cx="7036242" cy="1346887"/>
          </a:xfrm>
        </p:spPr>
        <p:txBody>
          <a:bodyPr rtlCol="0"/>
          <a:lstStyle/>
          <a:p>
            <a:pPr rtl="0"/>
            <a:r>
              <a:rPr lang="it-IT" sz="3600" dirty="0">
                <a:solidFill>
                  <a:schemeClr val="bg1"/>
                </a:solidFill>
              </a:rPr>
              <a:t>Sostituzione del Dirigente scolastico in caso di assenza e/o impedimento 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B7F99E8F-CFBF-4A36-93EC-B66007DF4F2C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14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8E2EF04D-1E6F-D7EB-4138-ED71B8DDBE2A}"/>
              </a:ext>
            </a:extLst>
          </p:cNvPr>
          <p:cNvSpPr txBox="1"/>
          <p:nvPr/>
        </p:nvSpPr>
        <p:spPr>
          <a:xfrm>
            <a:off x="1409883" y="2220064"/>
            <a:ext cx="8575589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403E3E"/>
                </a:solidFill>
                <a:latin typeface="OpenSans-Light"/>
              </a:rPr>
              <a:t>Quando il </a:t>
            </a:r>
            <a:r>
              <a:rPr lang="it-IT" sz="2400" b="0" i="0" dirty="0">
                <a:solidFill>
                  <a:srgbClr val="403E3E"/>
                </a:solidFill>
                <a:effectLst/>
                <a:latin typeface="OpenSans-Light"/>
              </a:rPr>
              <a:t>docente delegato è chiamato a sostituire il dirigente in quanto assente dal servizio</a:t>
            </a:r>
            <a:r>
              <a:rPr lang="it-IT" sz="2400" dirty="0">
                <a:solidFill>
                  <a:srgbClr val="403E3E"/>
                </a:solidFill>
                <a:latin typeface="OpenSans-Light"/>
              </a:rPr>
              <a:t>, </a:t>
            </a:r>
            <a:r>
              <a:rPr lang="it-IT" sz="2400" b="0" i="1" dirty="0">
                <a:solidFill>
                  <a:srgbClr val="403E3E"/>
                </a:solidFill>
                <a:effectLst/>
                <a:latin typeface="OpenSans-Light"/>
              </a:rPr>
              <a:t>si ritiene</a:t>
            </a:r>
            <a:r>
              <a:rPr lang="it-IT" sz="2400" i="1" dirty="0">
                <a:solidFill>
                  <a:srgbClr val="403E3E"/>
                </a:solidFill>
                <a:latin typeface="OpenSans-Light"/>
              </a:rPr>
              <a:t> </a:t>
            </a:r>
            <a:r>
              <a:rPr lang="it-IT" sz="2400" b="0" i="1" dirty="0">
                <a:solidFill>
                  <a:srgbClr val="403E3E"/>
                </a:solidFill>
                <a:effectLst/>
                <a:latin typeface="OpenSans-Light"/>
              </a:rPr>
              <a:t>che il delegato possa sottoscrivere</a:t>
            </a:r>
            <a:r>
              <a:rPr lang="it-IT" sz="2400" b="0" i="0" dirty="0">
                <a:solidFill>
                  <a:srgbClr val="403E3E"/>
                </a:solidFill>
                <a:effectLst/>
                <a:latin typeface="OpenSans-Light"/>
              </a:rPr>
              <a:t>, previo deposito della firma per i casi previsti (ad es. istituto cassiere), </a:t>
            </a:r>
            <a:r>
              <a:rPr lang="it-IT" sz="2400" b="0" i="1" dirty="0">
                <a:solidFill>
                  <a:srgbClr val="403E3E"/>
                </a:solidFill>
                <a:effectLst/>
                <a:latin typeface="OpenSans-Light"/>
              </a:rPr>
              <a:t>tutti gli atti la cui adozione è necessaria e improcrastinabile per garantire la continuità dell’azione amministrativa ( es. scadenza improrogabile pagamenti , previo avviso all’USR)</a:t>
            </a:r>
          </a:p>
          <a:p>
            <a:r>
              <a:rPr lang="it-IT" sz="2400" b="0" i="0" dirty="0">
                <a:solidFill>
                  <a:srgbClr val="403E3E"/>
                </a:solidFill>
                <a:effectLst/>
                <a:latin typeface="OpenSans-Light"/>
              </a:rPr>
              <a:t>Peraltro, </a:t>
            </a:r>
            <a:r>
              <a:rPr lang="it-IT" sz="2400" b="0" i="1" dirty="0">
                <a:solidFill>
                  <a:srgbClr val="403E3E"/>
                </a:solidFill>
                <a:effectLst/>
                <a:latin typeface="OpenSans-Light"/>
              </a:rPr>
              <a:t>lo stesso articolo 44 del Regolamento di contabilità prevede la delega di singole attività negoziali ai collaboratori del DS.</a:t>
            </a:r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xmlns="" val="2022026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 descr="gruppo di studenti che corre">
            <a:extLst>
              <a:ext uri="{FF2B5EF4-FFF2-40B4-BE49-F238E27FC236}">
                <a16:creationId xmlns:a16="http://schemas.microsoft.com/office/drawing/2014/main" xmlns="" id="{AEEE5BA3-06F1-4026-A0BB-B08891F46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98854"/>
            <a:ext cx="8087304" cy="6858000"/>
          </a:xfrm>
        </p:spPr>
      </p:pic>
      <p:pic>
        <p:nvPicPr>
          <p:cNvPr id="16" name="Segnaposto immagine 15" descr="pila di libri a terra">
            <a:extLst>
              <a:ext uri="{FF2B5EF4-FFF2-40B4-BE49-F238E27FC236}">
                <a16:creationId xmlns:a16="http://schemas.microsoft.com/office/drawing/2014/main" xmlns="" id="{4E408D58-0A21-4D16-A8D8-54C17D5AD4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3808320"/>
            <a:ext cx="7833208" cy="2547440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18CDD97B-6E25-4FB4-B239-493E54AA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316" y="213804"/>
            <a:ext cx="5005614" cy="822960"/>
          </a:xfrm>
        </p:spPr>
        <p:txBody>
          <a:bodyPr rtlCol="0"/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it-IT" altLang="it-IT" sz="3200" b="1" dirty="0">
                <a:solidFill>
                  <a:srgbClr val="403E3E"/>
                </a:solidFill>
                <a:latin typeface="OpenSans-Light"/>
              </a:rPr>
              <a:t>Art. 44 Decreto 129/2018</a:t>
            </a:r>
          </a:p>
        </p:txBody>
      </p:sp>
      <p:sp>
        <p:nvSpPr>
          <p:cNvPr id="34" name="Segnaposto testo 33" descr="contenuto">
            <a:extLst>
              <a:ext uri="{FF2B5EF4-FFF2-40B4-BE49-F238E27FC236}">
                <a16:creationId xmlns:a16="http://schemas.microsoft.com/office/drawing/2014/main" xmlns="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6092" y="3113902"/>
            <a:ext cx="11163399" cy="2679553"/>
          </a:xfrm>
          <a:solidFill>
            <a:schemeClr val="accent3"/>
          </a:solidFill>
        </p:spPr>
        <p:txBody>
          <a:bodyPr rtlCol="0"/>
          <a:lstStyle/>
          <a:p>
            <a:pPr lvl="0" indent="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1. Il dirigente scolastico svolge l'attività negoziale necessaria all'attuazione del P.T.O.F. e del programma annuale, nel rispetto delle deliberazioni del Consiglio d'istituto assunte ai sensi dell'articolo 45. </a:t>
            </a:r>
          </a:p>
          <a:p>
            <a:pPr lvl="0" indent="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2. </a:t>
            </a:r>
            <a:r>
              <a:rPr lang="it-IT" altLang="it-IT" b="1" dirty="0">
                <a:solidFill>
                  <a:srgbClr val="403E3E"/>
                </a:solidFill>
                <a:latin typeface="OpenSans-Light"/>
              </a:rPr>
              <a:t>Nello svolgimento dell'attività negoziale, il dirigente scolastico si avvale della attività istruttoria del D.S.G.A. </a:t>
            </a:r>
          </a:p>
          <a:p>
            <a:pPr lvl="0" indent="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3. Il dirigente scolastico </a:t>
            </a:r>
            <a:r>
              <a:rPr lang="it-IT" altLang="it-IT" b="1" dirty="0">
                <a:solidFill>
                  <a:srgbClr val="403E3E"/>
                </a:solidFill>
                <a:latin typeface="OpenSans-Light"/>
              </a:rPr>
              <a:t>può delegare lo svolgimento di singole attività negoziali al D.S.G.A. o a uno dei propri collaboratori individuati in base alla normativa vigente.</a:t>
            </a: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 Al D.S.G.A. compete, comunque, l'attività negoziale connessa alla gestione del fondo economale di cui all'articolo 21 (c.d. «minute spese»). </a:t>
            </a:r>
          </a:p>
          <a:p>
            <a:pPr lvl="0" indent="4572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4. </a:t>
            </a:r>
            <a:r>
              <a:rPr lang="it-IT" altLang="it-IT" b="1" dirty="0">
                <a:solidFill>
                  <a:srgbClr val="FF0000"/>
                </a:solidFill>
                <a:latin typeface="OpenSans-Light"/>
              </a:rPr>
              <a:t>Nel caso in cui non siano reperibili tra il personale dell'istituto </a:t>
            </a:r>
            <a:r>
              <a:rPr lang="it-IT" altLang="it-IT" dirty="0">
                <a:solidFill>
                  <a:srgbClr val="403E3E"/>
                </a:solidFill>
                <a:latin typeface="OpenSans-Light"/>
              </a:rPr>
              <a:t>specifiche competenze professionali indispensabili al concreto svolgimento di particolari attività negoziali, </a:t>
            </a:r>
            <a:r>
              <a:rPr lang="it-IT" altLang="it-IT" b="1" dirty="0">
                <a:solidFill>
                  <a:srgbClr val="FF0000"/>
                </a:solidFill>
                <a:latin typeface="OpenSans-Light"/>
              </a:rPr>
              <a:t>il dirigente</a:t>
            </a:r>
            <a:r>
              <a:rPr lang="it-IT" altLang="it-IT" b="1" dirty="0">
                <a:solidFill>
                  <a:srgbClr val="403E3E"/>
                </a:solidFill>
                <a:latin typeface="OpenSans-Light"/>
              </a:rPr>
              <a:t>, nei limiti di spesa del relativo progetto e sulla base dei criteri e dei limiti di cui all'articolo 45, comma 2, lettera h), </a:t>
            </a:r>
            <a:r>
              <a:rPr lang="it-IT" altLang="it-IT" b="1" dirty="0">
                <a:solidFill>
                  <a:srgbClr val="FF0000"/>
                </a:solidFill>
                <a:latin typeface="OpenSans-Light"/>
              </a:rPr>
              <a:t>può avvalersi dell'opera di esperti esterni. </a:t>
            </a:r>
          </a:p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1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altLang="it-IT" sz="11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3" name="Segnaposto numero diapositiva 5" descr="numero diapositiva">
            <a:extLst>
              <a:ext uri="{FF2B5EF4-FFF2-40B4-BE49-F238E27FC236}">
                <a16:creationId xmlns:a16="http://schemas.microsoft.com/office/drawing/2014/main" xmlns="" id="{D803F682-0E68-4ECD-A92D-F73743FF2E60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15</a:t>
            </a:fld>
            <a:endParaRPr lang="it-IT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529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 descr="persona che legge un libro">
            <a:extLst>
              <a:ext uri="{FF2B5EF4-FFF2-40B4-BE49-F238E27FC236}">
                <a16:creationId xmlns:a16="http://schemas.microsoft.com/office/drawing/2014/main" xmlns="" id="{70316739-C7FA-4487-B86B-6CE17B09B02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8" r="48"/>
          <a:stretch/>
        </p:blipFill>
        <p:spPr>
          <a:xfrm>
            <a:off x="0" y="0"/>
            <a:ext cx="8087304" cy="6858000"/>
          </a:xfrm>
        </p:spPr>
      </p:pic>
      <p:pic>
        <p:nvPicPr>
          <p:cNvPr id="16" name="Segnaposto immagine 15" descr="ragazzo davanti agli scaffali di una biblioteca">
            <a:extLst>
              <a:ext uri="{FF2B5EF4-FFF2-40B4-BE49-F238E27FC236}">
                <a16:creationId xmlns:a16="http://schemas.microsoft.com/office/drawing/2014/main" xmlns="" id="{141CBC39-54B4-4424-84FB-FDAABDFFAE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" r="13"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E7969C14-1078-4610-9BC5-74119C9B87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1979520"/>
            <a:ext cx="7833208" cy="2547440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E531D018-EFA3-4346-AB80-7CE436393D9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FA9D7AC8-80D5-49DC-A585-FCFFA6CA4B66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4" name="Segnaposto testo 33" descr="contenuto diapositiva">
            <a:extLst>
              <a:ext uri="{FF2B5EF4-FFF2-40B4-BE49-F238E27FC236}">
                <a16:creationId xmlns:a16="http://schemas.microsoft.com/office/drawing/2014/main" xmlns="" id="{859D862E-AE8E-482F-9E23-3C096FF03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75920" y="518983"/>
            <a:ext cx="8185420" cy="6215449"/>
          </a:xfrm>
          <a:solidFill>
            <a:srgbClr val="114263"/>
          </a:solidFill>
        </p:spPr>
        <p:txBody>
          <a:bodyPr rtlCol="0"/>
          <a:lstStyle/>
          <a:p>
            <a:pPr algn="ctr"/>
            <a:r>
              <a:rPr lang="it-IT" sz="2800" b="1" dirty="0">
                <a:solidFill>
                  <a:schemeClr val="bg1"/>
                </a:solidFill>
                <a:latin typeface="Verdana" panose="020B0604030504040204" pitchFamily="34" charset="0"/>
              </a:rPr>
              <a:t>Art. 1 Comma 83. </a:t>
            </a:r>
          </a:p>
          <a:p>
            <a:endParaRPr lang="it-IT" sz="280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r>
              <a:rPr lang="it-IT" sz="2800" b="1" i="1" dirty="0">
                <a:solidFill>
                  <a:schemeClr val="bg1"/>
                </a:solidFill>
                <a:latin typeface="Verdana" panose="020B0604030504040204" pitchFamily="34" charset="0"/>
              </a:rPr>
              <a:t>Il dirigente scolastico </a:t>
            </a:r>
            <a:r>
              <a:rPr lang="it-IT" sz="2800" b="1" i="1" u="sng" dirty="0">
                <a:solidFill>
                  <a:schemeClr val="bg1"/>
                </a:solidFill>
                <a:latin typeface="Verdana" panose="020B0604030504040204" pitchFamily="34" charset="0"/>
              </a:rPr>
              <a:t>può individuare </a:t>
            </a:r>
            <a:r>
              <a:rPr lang="it-IT" sz="2800" b="1" i="1" dirty="0">
                <a:solidFill>
                  <a:schemeClr val="bg1"/>
                </a:solidFill>
                <a:latin typeface="Verdana" panose="020B0604030504040204" pitchFamily="34" charset="0"/>
              </a:rPr>
              <a:t>nell'ambito dell'organico dell'autonomia fino al 10 per cento di docenti</a:t>
            </a:r>
            <a:r>
              <a:rPr lang="it-IT" sz="2800" dirty="0">
                <a:solidFill>
                  <a:schemeClr val="bg1"/>
                </a:solidFill>
                <a:latin typeface="Verdana" panose="020B0604030504040204" pitchFamily="34" charset="0"/>
              </a:rPr>
              <a:t> che lo coadiuvano in attività di supporto organizzativo e didattico dell'istituzione scolastica. Dall'attuazione delle disposizioni del presente comma non devono derivare nuovi o maggiori oneri a carico della finanza pubblica. </a:t>
            </a:r>
            <a:endParaRPr lang="it-IT" sz="2800" dirty="0">
              <a:solidFill>
                <a:schemeClr val="bg1"/>
              </a:solidFill>
            </a:endParaRPr>
          </a:p>
          <a:p>
            <a:endParaRPr lang="it-IT" sz="3200" i="1" dirty="0">
              <a:solidFill>
                <a:schemeClr val="bg1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C862BC4D-BD7A-417E-A34A-59CE4D4A6A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52937FB-CDE3-46B3-8481-AB5DB8C4BA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EC784E4D-7E61-4FDC-AD6A-E3886772240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16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873C168B-0FF2-BD13-1EDA-8C37ECCD925A}"/>
              </a:ext>
            </a:extLst>
          </p:cNvPr>
          <p:cNvSpPr txBox="1"/>
          <p:nvPr/>
        </p:nvSpPr>
        <p:spPr>
          <a:xfrm>
            <a:off x="389239" y="2111916"/>
            <a:ext cx="25516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Legge del 13 luglio 2015, n. 107</a:t>
            </a:r>
            <a:endParaRPr lang="it-IT" sz="1600" b="0" i="1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r>
              <a:rPr lang="it-IT" sz="1600" b="1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Riforma del sistema nazionale di istruzione e formazione e delega per il riordino delle disposizioni legislative vigenti. </a:t>
            </a:r>
            <a:endParaRPr lang="it-IT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592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99D8FA-14EF-6DAB-B664-0826557B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 descr="libro aperto con persone sullo sfondo">
            <a:extLst>
              <a:ext uri="{FF2B5EF4-FFF2-40B4-BE49-F238E27FC236}">
                <a16:creationId xmlns:a16="http://schemas.microsoft.com/office/drawing/2014/main" xmlns="" id="{08DCECC3-5775-BCCF-0D34-1A4E70B5E4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97709" y="0"/>
            <a:ext cx="8087304" cy="6858000"/>
          </a:xfrm>
        </p:spPr>
      </p:pic>
      <p:pic>
        <p:nvPicPr>
          <p:cNvPr id="13" name="Segnaposto immagine 12" descr="vista dall'alto di una scala a chiocciola">
            <a:extLst>
              <a:ext uri="{FF2B5EF4-FFF2-40B4-BE49-F238E27FC236}">
                <a16:creationId xmlns:a16="http://schemas.microsoft.com/office/drawing/2014/main" xmlns="" id="{399F3980-4A38-1186-2AC6-53CFD89B7E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sp>
        <p:nvSpPr>
          <p:cNvPr id="34" name="Segnaposto testo 33" descr="blocco di contenuto diapositiva">
            <a:extLst>
              <a:ext uri="{FF2B5EF4-FFF2-40B4-BE49-F238E27FC236}">
                <a16:creationId xmlns:a16="http://schemas.microsoft.com/office/drawing/2014/main" xmlns="" id="{712403A7-B351-8C07-E5B9-002029902F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7264" y="1668163"/>
            <a:ext cx="10725666" cy="3929448"/>
          </a:xfrm>
          <a:solidFill>
            <a:schemeClr val="accent1">
              <a:lumMod val="50000"/>
            </a:schemeClr>
          </a:solidFill>
        </p:spPr>
        <p:txBody>
          <a:bodyPr rtlCol="0"/>
          <a:lstStyle/>
          <a:p>
            <a:pPr marL="342900" indent="-342900" algn="just">
              <a:buAutoNum type="arabicPeriod"/>
            </a:pPr>
            <a:r>
              <a:rPr lang="it-IT" sz="2000" b="1" dirty="0">
                <a:solidFill>
                  <a:schemeClr val="bg1"/>
                </a:solidFill>
              </a:rPr>
              <a:t>Per la realizzazione delle finalità istituzionali della scuola </a:t>
            </a:r>
            <a:r>
              <a:rPr lang="it-IT" sz="2000" dirty="0">
                <a:solidFill>
                  <a:schemeClr val="bg1"/>
                </a:solidFill>
              </a:rPr>
              <a:t>in regime di autonomia, la risorsa fondamentale è costituita dal patrimonio professionale dei docenti, da valorizzare per la realizzazione e la gestione del piano dell’offerta formativa dell’istituto e per la realizzazione di progetti formativi d’intesa con enti ed istituzioni esterni alla scuola. </a:t>
            </a:r>
            <a:r>
              <a:rPr lang="it-IT" sz="2000" b="1" dirty="0">
                <a:solidFill>
                  <a:schemeClr val="bg1"/>
                </a:solidFill>
              </a:rPr>
              <a:t>Le risorse utilizzabili</a:t>
            </a:r>
            <a:r>
              <a:rPr lang="it-IT" sz="2000" dirty="0">
                <a:solidFill>
                  <a:schemeClr val="bg1"/>
                </a:solidFill>
              </a:rPr>
              <a:t>, per le funzioni strumentali, a livello di ciascuna istituzione scolastica, </a:t>
            </a:r>
            <a:r>
              <a:rPr lang="it-IT" sz="2000" b="1" dirty="0">
                <a:solidFill>
                  <a:schemeClr val="bg1"/>
                </a:solidFill>
              </a:rPr>
              <a:t>sono quelle complessivamente spettanti  sulla base dell'applicazione dell’art. 37 del CCNI del 31.08.99 </a:t>
            </a:r>
            <a:r>
              <a:rPr lang="it-IT" sz="2000" dirty="0">
                <a:solidFill>
                  <a:schemeClr val="bg1"/>
                </a:solidFill>
              </a:rPr>
              <a:t>e sono annualmente assegnate dal MPI.  </a:t>
            </a:r>
          </a:p>
          <a:p>
            <a:pPr marL="342900" indent="-342900" algn="just">
              <a:buAutoNum type="arabicPeriod"/>
            </a:pPr>
            <a:endParaRPr lang="it-IT" sz="2000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it-IT" sz="2000" b="1" dirty="0">
                <a:solidFill>
                  <a:schemeClr val="bg1"/>
                </a:solidFill>
              </a:rPr>
              <a:t>Tali funzioni strumentali </a:t>
            </a:r>
            <a:r>
              <a:rPr lang="it-IT" sz="2000" b="1" u="sng" dirty="0">
                <a:solidFill>
                  <a:schemeClr val="bg1"/>
                </a:solidFill>
              </a:rPr>
              <a:t>sono identificate con delibera del collegio dei docenti </a:t>
            </a:r>
            <a:r>
              <a:rPr lang="it-IT" sz="2000" b="1" dirty="0">
                <a:solidFill>
                  <a:schemeClr val="bg1"/>
                </a:solidFill>
              </a:rPr>
              <a:t>in coerenza con il piano dell’offerta formativa che, contestualmente, ne definisce criteri di attribuzione, numero e destinatari. Le stesse non possono comportare esoneri totali dall’insegnamento e i relativi compensi sono definiti dalla contrattazione d’istituto.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F863832D-6A51-BA8D-E2D6-F7BC81C0CB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4C551E5C-7C28-9B89-1DC4-320EB1359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7" name="Segnaposto numero diapositiva 5" descr="numero diapositiva">
            <a:extLst>
              <a:ext uri="{FF2B5EF4-FFF2-40B4-BE49-F238E27FC236}">
                <a16:creationId xmlns:a16="http://schemas.microsoft.com/office/drawing/2014/main" xmlns="" id="{AF2029DC-99EA-FCA1-CB8D-9426497F70A9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17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4" name="Titolo 32" descr="titolo">
            <a:extLst>
              <a:ext uri="{FF2B5EF4-FFF2-40B4-BE49-F238E27FC236}">
                <a16:creationId xmlns:a16="http://schemas.microsoft.com/office/drawing/2014/main" xmlns="" id="{364B2FB2-B556-A75F-2864-29FDF639E359}"/>
              </a:ext>
            </a:extLst>
          </p:cNvPr>
          <p:cNvSpPr txBox="1">
            <a:spLocks/>
          </p:cNvSpPr>
          <p:nvPr/>
        </p:nvSpPr>
        <p:spPr>
          <a:xfrm>
            <a:off x="550806" y="374440"/>
            <a:ext cx="10755626" cy="712954"/>
          </a:xfrm>
          <a:prstGeom prst="rect">
            <a:avLst/>
          </a:prstGeom>
          <a:solidFill>
            <a:srgbClr val="996633"/>
          </a:solidFill>
        </p:spPr>
        <p:txBody>
          <a:bodyPr vert="horz" wrap="square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GB" sz="2400" kern="1200" dirty="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just"/>
            <a:r>
              <a:rPr lang="it-IT">
                <a:solidFill>
                  <a:schemeClr val="bg1"/>
                </a:solidFill>
              </a:rPr>
              <a:t>ART.33 CCNL 2006/2009 -  Funzioni Strumentali Al Piano Dell’offerta Formativa   </a:t>
            </a:r>
          </a:p>
        </p:txBody>
      </p:sp>
    </p:spTree>
    <p:extLst>
      <p:ext uri="{BB962C8B-B14F-4D97-AF65-F5344CB8AC3E}">
        <p14:creationId xmlns:p14="http://schemas.microsoft.com/office/powerpoint/2010/main" xmlns="" val="3997488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3437BA1-4E5B-C53A-A9DE-D28168E31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egnaposto immagine 12" descr="persone sorridenti che guardano lo schermo di un portatile">
            <a:extLst>
              <a:ext uri="{FF2B5EF4-FFF2-40B4-BE49-F238E27FC236}">
                <a16:creationId xmlns:a16="http://schemas.microsoft.com/office/drawing/2014/main" xmlns="" id="{F7272262-5476-3261-FA64-0397F5EFCE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pic>
        <p:nvPicPr>
          <p:cNvPr id="5" name="Segnaposto immagine 4" descr="gruppo di studenti alla laurea">
            <a:extLst>
              <a:ext uri="{FF2B5EF4-FFF2-40B4-BE49-F238E27FC236}">
                <a16:creationId xmlns:a16="http://schemas.microsoft.com/office/drawing/2014/main" xmlns="" id="{445A29EE-30D0-9637-6E27-C279C10DB6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92795F61-52D3-8772-ABE2-3FEC406BB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10065" y="175434"/>
            <a:ext cx="7833208" cy="1542155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F65457C8-D0C7-C1F9-B4D1-6D39F559E7BE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9AB24F5D-B191-971F-615E-DFC208E0B989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AABE2471-B8D1-BEC1-B0FD-7CDE3A9C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6" y="296561"/>
            <a:ext cx="7036242" cy="1346887"/>
          </a:xfrm>
        </p:spPr>
        <p:txBody>
          <a:bodyPr rtlCol="0"/>
          <a:lstStyle/>
          <a:p>
            <a:pPr rtl="0"/>
            <a:r>
              <a:rPr lang="it-IT" sz="3600" dirty="0">
                <a:solidFill>
                  <a:schemeClr val="bg1"/>
                </a:solidFill>
              </a:rPr>
              <a:t>L’incarico ai Docenti FS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9BDFCDED-B2AA-1451-E0AE-F1914D79CB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8262530-0AF8-5929-668A-7D681E09B1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AB301900-CE7B-135C-335A-CFCF78996383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18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CCED2A8C-B065-BAAF-C6E5-DA64CCF636A2}"/>
              </a:ext>
            </a:extLst>
          </p:cNvPr>
          <p:cNvSpPr txBox="1"/>
          <p:nvPr/>
        </p:nvSpPr>
        <p:spPr>
          <a:xfrm>
            <a:off x="1445741" y="2515900"/>
            <a:ext cx="8575589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212529"/>
                </a:solidFill>
                <a:latin typeface="merriweather" panose="00000500000000000000" pitchFamily="2" charset="0"/>
              </a:rPr>
              <a:t>Le funzioni strumentali (F.S.) sono incarichi che, con l’approvazione del collegio docenti, il dirigente scolastico affida a docenti che hanno presentato il loro curricolo con la loro candidatura.</a:t>
            </a:r>
          </a:p>
          <a:p>
            <a:endParaRPr lang="it-IT" sz="2400" dirty="0">
              <a:solidFill>
                <a:srgbClr val="212529"/>
              </a:solidFill>
              <a:latin typeface="merriweather" panose="00000500000000000000" pitchFamily="2" charset="0"/>
            </a:endParaRPr>
          </a:p>
          <a:p>
            <a:r>
              <a:rPr lang="it-IT" sz="2400" dirty="0">
                <a:solidFill>
                  <a:srgbClr val="212529"/>
                </a:solidFill>
                <a:latin typeface="merriweather" panose="00000500000000000000" pitchFamily="2" charset="0"/>
              </a:rPr>
              <a:t>Possiedono particolari competenze e capacità nelle aree di intervento individuate  dal Collegio  per favorire a livello progettuale ed organizzativo l’attuazione di quanto indicato nel piano dell’offerta formativa.</a:t>
            </a:r>
          </a:p>
          <a:p>
            <a:endParaRPr lang="it-IT" sz="2400" i="1" dirty="0"/>
          </a:p>
        </p:txBody>
      </p:sp>
    </p:spTree>
    <p:extLst>
      <p:ext uri="{BB962C8B-B14F-4D97-AF65-F5344CB8AC3E}">
        <p14:creationId xmlns:p14="http://schemas.microsoft.com/office/powerpoint/2010/main" xmlns="" val="1322543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F26355-27CA-3785-8852-3B58168AA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gnaposto immagine 16" descr="primo piano di un orologio">
            <a:extLst>
              <a:ext uri="{FF2B5EF4-FFF2-40B4-BE49-F238E27FC236}">
                <a16:creationId xmlns:a16="http://schemas.microsoft.com/office/drawing/2014/main" xmlns="" id="{5906A4FB-E26F-52D7-D587-A16BA91B1F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5954" y="0"/>
            <a:ext cx="5727700" cy="6858000"/>
          </a:xfrm>
        </p:spPr>
      </p:pic>
      <p:pic>
        <p:nvPicPr>
          <p:cNvPr id="5" name="Segnaposto immagine 4" descr="ragazza con cuffie, zaino e pila di libri e raccoglitori">
            <a:extLst>
              <a:ext uri="{FF2B5EF4-FFF2-40B4-BE49-F238E27FC236}">
                <a16:creationId xmlns:a16="http://schemas.microsoft.com/office/drawing/2014/main" xmlns="" id="{140F5BAB-E1AF-623D-759E-635C0B493A8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308919"/>
            <a:ext cx="8087304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1791F4C7-C82E-C27A-C70F-10AE77233F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0"/>
            <a:ext cx="12031363" cy="1260389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ECD5B133-0188-33BD-FD8E-DEB3EBD83BF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862EECE6-20A7-24EC-8C9E-BD168364E47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7D636AE2-1A48-8197-7B62-0D7287AB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8" y="152020"/>
            <a:ext cx="9053383" cy="822960"/>
          </a:xfrm>
        </p:spPr>
        <p:txBody>
          <a:bodyPr rtlCol="0"/>
          <a:lstStyle/>
          <a:p>
            <a:r>
              <a:rPr lang="it-IT" sz="3200" b="1" i="1" dirty="0">
                <a:solidFill>
                  <a:schemeClr val="bg1"/>
                </a:solidFill>
              </a:rPr>
              <a:t>Le caratteristiche della delega : la forma scritta</a:t>
            </a:r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D1470962-A5FF-7D75-369D-4DEBAAB89E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4027021F-4F97-44B1-C435-43D20CA091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53B682FA-FD5F-2E49-43F7-C254CC2BCBD0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19</a:t>
            </a:fld>
            <a:endParaRPr lang="it-IT" sz="1200">
              <a:solidFill>
                <a:schemeClr val="bg1"/>
              </a:solidFill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xmlns="" id="{5AC9C6DB-D4BE-7A6A-8C69-D0F81E9EC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6401082"/>
              </p:ext>
            </p:extLst>
          </p:nvPr>
        </p:nvGraphicFramePr>
        <p:xfrm>
          <a:off x="818067" y="2118580"/>
          <a:ext cx="9482380" cy="397790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816686">
                  <a:extLst>
                    <a:ext uri="{9D8B030D-6E8A-4147-A177-3AD203B41FA5}">
                      <a16:colId xmlns:a16="http://schemas.microsoft.com/office/drawing/2014/main" xmlns="" val="1162924532"/>
                    </a:ext>
                  </a:extLst>
                </a:gridCol>
                <a:gridCol w="5665694">
                  <a:extLst>
                    <a:ext uri="{9D8B030D-6E8A-4147-A177-3AD203B41FA5}">
                      <a16:colId xmlns:a16="http://schemas.microsoft.com/office/drawing/2014/main" xmlns="" val="4052001061"/>
                    </a:ext>
                  </a:extLst>
                </a:gridCol>
              </a:tblGrid>
              <a:tr h="1347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Elemento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Necessità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9134331"/>
                  </a:ext>
                </a:extLst>
              </a:tr>
              <a:tr h="5538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Forma scritta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necessaria/opportuna, soprattutto per delimitare oggetto e responsabilità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6392823"/>
                  </a:ext>
                </a:extLst>
              </a:tr>
              <a:tr h="31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Individuazione del delegato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necessaria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3318241"/>
                  </a:ext>
                </a:extLst>
              </a:tr>
              <a:tr h="31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Indicazione precisa dei compiti/funzioni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necessaria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73084704"/>
                  </a:ext>
                </a:extLst>
              </a:tr>
              <a:tr h="31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Decorrenza della delega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necessaria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0825870"/>
                  </a:ext>
                </a:extLst>
              </a:tr>
              <a:tr h="5538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Durata/termine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fortemente opportuno, quando la delega non è permanente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40815808"/>
                  </a:ext>
                </a:extLst>
              </a:tr>
              <a:tr h="5538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Data dell'atto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necessaria per individuare quando il potere è stato conferito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6015552"/>
                  </a:ext>
                </a:extLst>
              </a:tr>
              <a:tr h="3164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Protocollazione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necessaria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4579598"/>
                  </a:ext>
                </a:extLst>
              </a:tr>
              <a:tr h="5538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/>
                          </a:solidFill>
                        </a:rPr>
                        <a:t>Pubblicazione all'Albo/Amministrazione trasparente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</a:rPr>
                        <a:t>dipende dal contenuto e dalla disciplina applicabile; non è automaticamente richiesta per ogni delega</a:t>
                      </a:r>
                    </a:p>
                  </a:txBody>
                  <a:tcPr marL="79115" marR="79115" marT="39558" marB="3955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89165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2860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94ADB7-7BF9-8216-8E49-0A263CBE9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gnaposto immagine 8" descr="Libro aperto">
            <a:extLst>
              <a:ext uri="{FF2B5EF4-FFF2-40B4-BE49-F238E27FC236}">
                <a16:creationId xmlns:a16="http://schemas.microsoft.com/office/drawing/2014/main" xmlns="" id="{33C76A0A-491B-15D9-508D-D495FB3808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86498" y="0"/>
            <a:ext cx="12192000" cy="6858000"/>
          </a:xfr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A216A934-A4C3-9CFF-1DBF-3F43F6C21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744737" y="0"/>
            <a:ext cx="2570831" cy="6858001"/>
            <a:chOff x="9621170" y="0"/>
            <a:chExt cx="2570831" cy="6858001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141B4EF1-C692-4194-1845-F4773D026B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62A5BDB6-0D3A-878D-086A-8CE92DF2BC4A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C1819A5D-4A69-443E-F1F8-91BDE238FE63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B779667A-80DC-848E-0A10-E19227D34A16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B1BF17E6-1DD3-AF1A-E907-ACF84ED5C26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 descr="Titolo">
            <a:extLst>
              <a:ext uri="{FF2B5EF4-FFF2-40B4-BE49-F238E27FC236}">
                <a16:creationId xmlns:a16="http://schemas.microsoft.com/office/drawing/2014/main" xmlns="" id="{E8F387A6-D949-DD18-FFFB-629CF344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618" y="2879124"/>
            <a:ext cx="10206264" cy="1141301"/>
          </a:xfrm>
        </p:spPr>
        <p:txBody>
          <a:bodyPr rtlCol="0"/>
          <a:lstStyle/>
          <a:p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Il</a:t>
            </a:r>
            <a:r>
              <a:rPr lang="it-IT" sz="2800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 </a:t>
            </a:r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requisito della certezza della data</a:t>
            </a:r>
            <a:r>
              <a:rPr lang="it-IT" sz="2800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 </a:t>
            </a:r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va incrociato con quello dell'accettazione da parte del delegato</a:t>
            </a:r>
            <a:r>
              <a:rPr lang="it-IT" sz="2800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, con la conseguenza che qualora l'accettazione intervenga in data posteriore a quella della predisposizione dell' </a:t>
            </a:r>
            <a:r>
              <a:rPr lang="it-IT" sz="2800" dirty="0">
                <a:solidFill>
                  <a:srgbClr val="189AC9"/>
                </a:solidFill>
                <a:highlight>
                  <a:srgbClr val="FFFFFF"/>
                </a:highlight>
                <a:latin typeface="+mn-lt"/>
                <a:hlinkClick r:id="rId4" tooltip="La vigilanza dei lavoratori da parte del DDL e la delega di funzioni"/>
              </a:rPr>
              <a:t>atto di delega</a:t>
            </a:r>
            <a:r>
              <a:rPr lang="it-IT" sz="2800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, </a:t>
            </a:r>
            <a:r>
              <a:rPr lang="it-IT" sz="2800" b="1" dirty="0">
                <a:solidFill>
                  <a:srgbClr val="FF0000"/>
                </a:solidFill>
                <a:highlight>
                  <a:srgbClr val="FFFFFF"/>
                </a:highlight>
                <a:latin typeface="+mn-lt"/>
              </a:rPr>
              <a:t>la validità della delega decorrerà dal momento dell'accettazione, essendo la delega un atto unilaterale recettizio </a:t>
            </a:r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+mn-lt"/>
              </a:rPr>
              <a:t>che si perfeziona ed esplica i suoi effetti giuridici solo dal momento dell'avvenuta accettazione</a:t>
            </a:r>
            <a:endParaRPr lang="it-IT" sz="28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3" name="Segnaposto contenuto 82" descr="Campanello">
            <a:extLst>
              <a:ext uri="{FF2B5EF4-FFF2-40B4-BE49-F238E27FC236}">
                <a16:creationId xmlns:a16="http://schemas.microsoft.com/office/drawing/2014/main" xmlns="" id="{C3CD56A6-179B-632C-C4F5-94B56CD90E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89106" y="1276865"/>
            <a:ext cx="548640" cy="548640"/>
          </a:xfrm>
        </p:spPr>
      </p:pic>
      <p:pic>
        <p:nvPicPr>
          <p:cNvPr id="95" name="Segnaposto contenuto 94" descr="Microscopio">
            <a:extLst>
              <a:ext uri="{FF2B5EF4-FFF2-40B4-BE49-F238E27FC236}">
                <a16:creationId xmlns:a16="http://schemas.microsoft.com/office/drawing/2014/main" xmlns="" id="{81BE2C47-3036-5D43-693A-E7945011AE4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112694" y="1611290"/>
            <a:ext cx="547688" cy="547688"/>
          </a:xfrm>
        </p:spPr>
      </p:pic>
      <p:pic>
        <p:nvPicPr>
          <p:cNvPr id="97" name="Segnaposto contenuto 96" descr="Matita">
            <a:extLst>
              <a:ext uri="{FF2B5EF4-FFF2-40B4-BE49-F238E27FC236}">
                <a16:creationId xmlns:a16="http://schemas.microsoft.com/office/drawing/2014/main" xmlns="" id="{96B4B6D8-59D8-2FC4-7507-12D062CE6747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75725" y="1808205"/>
            <a:ext cx="548640" cy="548640"/>
          </a:xfr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A492DF05-2EAC-2B6C-31DE-67C9D56922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6086479"/>
            <a:ext cx="12192000" cy="600974"/>
            <a:chOff x="0" y="6086479"/>
            <a:chExt cx="12192000" cy="600974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E8094596-7FD2-9B47-5A83-F016A5D132DB}"/>
                </a:ext>
              </a:extLst>
            </p:cNvPr>
            <p:cNvSpPr/>
            <p:nvPr/>
          </p:nvSpPr>
          <p:spPr>
            <a:xfrm>
              <a:off x="0" y="6355760"/>
              <a:ext cx="12192000" cy="91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xmlns="" id="{AF5069D0-4D19-02F2-16C0-B26E5EA41E43}"/>
                </a:ext>
              </a:extLst>
            </p:cNvPr>
            <p:cNvSpPr/>
            <p:nvPr/>
          </p:nvSpPr>
          <p:spPr>
            <a:xfrm>
              <a:off x="11091210" y="6086479"/>
              <a:ext cx="600974" cy="60097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sp>
        <p:nvSpPr>
          <p:cNvPr id="19" name="Segnaposto numero diapositiva 5" descr="Numero diapositiva">
            <a:extLst>
              <a:ext uri="{FF2B5EF4-FFF2-40B4-BE49-F238E27FC236}">
                <a16:creationId xmlns:a16="http://schemas.microsoft.com/office/drawing/2014/main" xmlns="" id="{893CFD27-0652-3A84-00AD-CDB453C8F550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20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xmlns="" id="{A86D3417-EC00-E52E-1627-4F2B42A6C1DB}"/>
              </a:ext>
            </a:extLst>
          </p:cNvPr>
          <p:cNvSpPr txBox="1"/>
          <p:nvPr/>
        </p:nvSpPr>
        <p:spPr>
          <a:xfrm>
            <a:off x="1037968" y="420130"/>
            <a:ext cx="9106929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3600" b="1" dirty="0"/>
              <a:t>Conferimento delega/incarico e </a:t>
            </a:r>
            <a:r>
              <a:rPr lang="it-IT" sz="3600" dirty="0"/>
              <a:t> </a:t>
            </a:r>
            <a:r>
              <a:rPr lang="it-IT" sz="3600" b="1" dirty="0"/>
              <a:t>accettazione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1931307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4" descr="gruppo di studenti che corre">
            <a:extLst>
              <a:ext uri="{FF2B5EF4-FFF2-40B4-BE49-F238E27FC236}">
                <a16:creationId xmlns:a16="http://schemas.microsoft.com/office/drawing/2014/main" xmlns="" id="{B2E57264-AA1A-04E8-C4DC-E7ADAB7014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1211" y="148282"/>
            <a:ext cx="8087304" cy="68580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817F4027-D9CE-5E30-053E-E73A8792A95C}"/>
              </a:ext>
            </a:extLst>
          </p:cNvPr>
          <p:cNvSpPr txBox="1"/>
          <p:nvPr/>
        </p:nvSpPr>
        <p:spPr>
          <a:xfrm>
            <a:off x="8621928" y="1692700"/>
            <a:ext cx="265979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444444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La delega presuppone la  valutazione delle  capacità tecniche del delegato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67EADC6B-2B65-AFF7-B435-3206F6E2C81D}"/>
              </a:ext>
            </a:extLst>
          </p:cNvPr>
          <p:cNvSpPr txBox="1"/>
          <p:nvPr/>
        </p:nvSpPr>
        <p:spPr>
          <a:xfrm>
            <a:off x="926757" y="4120803"/>
            <a:ext cx="6116595" cy="156966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lvl="0" algn="ctr"/>
            <a:r>
              <a:rPr lang="it-IT" sz="3200" b="1" dirty="0">
                <a:solidFill>
                  <a:srgbClr val="444444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Il delegato deve essere </a:t>
            </a:r>
          </a:p>
          <a:p>
            <a:pPr lvl="0" algn="ctr"/>
            <a:r>
              <a:rPr lang="it-IT" sz="3200" b="1" dirty="0">
                <a:solidFill>
                  <a:srgbClr val="FF0000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persona qualificata </a:t>
            </a:r>
          </a:p>
          <a:p>
            <a:pPr lvl="0" algn="ctr"/>
            <a:r>
              <a:rPr lang="it-IT" sz="3200" b="1" dirty="0">
                <a:solidFill>
                  <a:srgbClr val="FF0000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e tecnicamente capace  </a:t>
            </a:r>
          </a:p>
        </p:txBody>
      </p:sp>
    </p:spTree>
    <p:extLst>
      <p:ext uri="{BB962C8B-B14F-4D97-AF65-F5344CB8AC3E}">
        <p14:creationId xmlns:p14="http://schemas.microsoft.com/office/powerpoint/2010/main" xmlns="" val="1904016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29BC85-7709-E75F-7B74-3AE050459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 descr="persona che legge un libro">
            <a:extLst>
              <a:ext uri="{FF2B5EF4-FFF2-40B4-BE49-F238E27FC236}">
                <a16:creationId xmlns:a16="http://schemas.microsoft.com/office/drawing/2014/main" xmlns="" id="{4DE8E19B-0D57-07D0-F47C-FA69C654B3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8" r="48"/>
          <a:stretch/>
        </p:blipFill>
        <p:spPr>
          <a:xfrm>
            <a:off x="0" y="0"/>
            <a:ext cx="8087304" cy="6858000"/>
          </a:xfrm>
        </p:spPr>
      </p:pic>
      <p:pic>
        <p:nvPicPr>
          <p:cNvPr id="16" name="Segnaposto immagine 15" descr="ragazzo davanti agli scaffali di una biblioteca">
            <a:extLst>
              <a:ext uri="{FF2B5EF4-FFF2-40B4-BE49-F238E27FC236}">
                <a16:creationId xmlns:a16="http://schemas.microsoft.com/office/drawing/2014/main" xmlns="" id="{7F659A88-CBDC-C6F6-EFB0-52E93B49B2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" r="13"/>
          <a:stretch/>
        </p:blipFill>
        <p:spPr>
          <a:xfrm>
            <a:off x="6464300" y="0"/>
            <a:ext cx="5727700" cy="6858000"/>
          </a:xfrm>
        </p:spPr>
      </p:pic>
      <p:sp>
        <p:nvSpPr>
          <p:cNvPr id="34" name="Segnaposto testo 33" descr="contenuto diapositiva">
            <a:extLst>
              <a:ext uri="{FF2B5EF4-FFF2-40B4-BE49-F238E27FC236}">
                <a16:creationId xmlns:a16="http://schemas.microsoft.com/office/drawing/2014/main" xmlns="" id="{C07AD138-2DD2-9468-CE98-0B02B1B18E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19136" y="1248030"/>
            <a:ext cx="5276334" cy="2360141"/>
          </a:xfrm>
          <a:solidFill>
            <a:srgbClr val="114263"/>
          </a:solidFill>
        </p:spPr>
        <p:txBody>
          <a:bodyPr rtlCol="0"/>
          <a:lstStyle/>
          <a:p>
            <a:r>
              <a:rPr lang="it-IT" sz="3200" b="1" dirty="0">
                <a:solidFill>
                  <a:srgbClr val="FF0000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Il delegato può essere utilizzato per i compiti esclusivi di cui alla delega, </a:t>
            </a:r>
            <a:r>
              <a:rPr lang="it-IT" sz="3200" b="1" dirty="0">
                <a:solidFill>
                  <a:srgbClr val="444444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non potendosi ipotizzare responsabilità per fatti non espressamente delegati  </a:t>
            </a:r>
          </a:p>
          <a:p>
            <a:endParaRPr lang="it-IT" sz="3200" i="1" dirty="0">
              <a:solidFill>
                <a:schemeClr val="bg1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9C5BF629-5F1C-0376-069E-088A2CAE4D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ED9D031C-F5C9-9D67-771D-7B58C9071B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05433687-0EAA-2B98-3450-975B8B37854F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22</a:t>
            </a:fld>
            <a:endParaRPr lang="it-IT" sz="120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55E629F2-B8AE-3A7A-07D7-24DE3459E28E}"/>
              </a:ext>
            </a:extLst>
          </p:cNvPr>
          <p:cNvSpPr txBox="1"/>
          <p:nvPr/>
        </p:nvSpPr>
        <p:spPr>
          <a:xfrm>
            <a:off x="648731" y="1036879"/>
            <a:ext cx="25516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La delega </a:t>
            </a:r>
            <a:r>
              <a:rPr lang="it-IT" sz="2800" b="1" dirty="0">
                <a:solidFill>
                  <a:srgbClr val="FF0000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vale per gli specifici compiti indicati </a:t>
            </a:r>
            <a:r>
              <a:rPr lang="it-IT" sz="2800" b="1" dirty="0">
                <a:solidFill>
                  <a:srgbClr val="444444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e non per gli altri implicitamente ritenuti  </a:t>
            </a:r>
          </a:p>
          <a:p>
            <a:endParaRPr lang="it-IT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38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EAA0DF-2E3B-6955-93CD-CD8E9BC6A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egnaposto immagine 19" descr="gruppo di studenti che studiano a un tavolo in biblioteca">
            <a:extLst>
              <a:ext uri="{FF2B5EF4-FFF2-40B4-BE49-F238E27FC236}">
                <a16:creationId xmlns:a16="http://schemas.microsoft.com/office/drawing/2014/main" xmlns="" id="{7B91FD88-5839-8783-7E93-F997238B8F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/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xmlns="" id="{3DDF8EE1-0572-9DBF-037F-AD8AAD7FD7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0" y="-469557"/>
            <a:ext cx="6957056" cy="6858000"/>
            <a:chOff x="0" y="0"/>
            <a:chExt cx="6957056" cy="6858000"/>
          </a:xfrm>
        </p:grpSpPr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F1F722BF-6EFE-D098-C178-D3BC91D6156C}"/>
                </a:ext>
              </a:extLst>
            </p:cNvPr>
            <p:cNvSpPr/>
            <p:nvPr/>
          </p:nvSpPr>
          <p:spPr>
            <a:xfrm>
              <a:off x="1150750" y="0"/>
              <a:ext cx="5491804" cy="6858000"/>
            </a:xfrm>
            <a:prstGeom prst="parallelogram">
              <a:avLst>
                <a:gd name="adj" fmla="val 3271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8D49CECC-2FE6-FA73-0C5B-DE61F0BAF4EC}"/>
                </a:ext>
              </a:extLst>
            </p:cNvPr>
            <p:cNvSpPr/>
            <p:nvPr/>
          </p:nvSpPr>
          <p:spPr>
            <a:xfrm flipH="1" flipV="1">
              <a:off x="0" y="482600"/>
              <a:ext cx="6957056" cy="5892799"/>
            </a:xfrm>
            <a:custGeom>
              <a:avLst/>
              <a:gdLst>
                <a:gd name="connsiteX0" fmla="*/ 6957056 w 6957056"/>
                <a:gd name="connsiteY0" fmla="*/ 5892799 h 5892799"/>
                <a:gd name="connsiteX1" fmla="*/ 0 w 6957056"/>
                <a:gd name="connsiteY1" fmla="*/ 5892799 h 5892799"/>
                <a:gd name="connsiteX2" fmla="*/ 1473200 w 6957056"/>
                <a:gd name="connsiteY2" fmla="*/ 0 h 5892799"/>
                <a:gd name="connsiteX3" fmla="*/ 6957056 w 6957056"/>
                <a:gd name="connsiteY3" fmla="*/ 0 h 589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7056" h="5892799">
                  <a:moveTo>
                    <a:pt x="6957056" y="5892799"/>
                  </a:moveTo>
                  <a:lnTo>
                    <a:pt x="0" y="5892799"/>
                  </a:lnTo>
                  <a:lnTo>
                    <a:pt x="1473200" y="0"/>
                  </a:lnTo>
                  <a:lnTo>
                    <a:pt x="6957056" y="0"/>
                  </a:lnTo>
                  <a:close/>
                </a:path>
              </a:pathLst>
            </a:custGeom>
            <a:solidFill>
              <a:schemeClr val="accent2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xmlns="" id="{C4D9E5AD-7BB2-F9D6-961D-C48736CB4EE0}"/>
                </a:ext>
              </a:extLst>
            </p:cNvPr>
            <p:cNvSpPr/>
            <p:nvPr/>
          </p:nvSpPr>
          <p:spPr>
            <a:xfrm flipH="1" flipV="1">
              <a:off x="172995" y="552961"/>
              <a:ext cx="6267450" cy="883839"/>
            </a:xfrm>
            <a:custGeom>
              <a:avLst/>
              <a:gdLst>
                <a:gd name="connsiteX0" fmla="*/ 6267450 w 6267450"/>
                <a:gd name="connsiteY0" fmla="*/ 883839 h 883839"/>
                <a:gd name="connsiteX1" fmla="*/ 0 w 6267450"/>
                <a:gd name="connsiteY1" fmla="*/ 883839 h 883839"/>
                <a:gd name="connsiteX2" fmla="*/ 220960 w 6267450"/>
                <a:gd name="connsiteY2" fmla="*/ 0 h 883839"/>
                <a:gd name="connsiteX3" fmla="*/ 6267450 w 6267450"/>
                <a:gd name="connsiteY3" fmla="*/ 0 h 88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50" h="883839">
                  <a:moveTo>
                    <a:pt x="6267450" y="883839"/>
                  </a:moveTo>
                  <a:lnTo>
                    <a:pt x="0" y="883839"/>
                  </a:lnTo>
                  <a:lnTo>
                    <a:pt x="220960" y="0"/>
                  </a:lnTo>
                  <a:lnTo>
                    <a:pt x="6267450" y="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" name="Titolo 3">
            <a:extLst>
              <a:ext uri="{FF2B5EF4-FFF2-40B4-BE49-F238E27FC236}">
                <a16:creationId xmlns:a16="http://schemas.microsoft.com/office/drawing/2014/main" xmlns="" id="{4030E570-A696-4B45-D69E-7C94300D1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53" y="2063577"/>
            <a:ext cx="5565796" cy="2594919"/>
          </a:xfrm>
        </p:spPr>
        <p:txBody>
          <a:bodyPr/>
          <a:lstStyle/>
          <a:p>
            <a:pPr lvl="0"/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delegato deve avere poteri di iniziativa ed organizzazione autonomi  </a:t>
            </a:r>
            <a:b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delegante non deve ingerirsi nell’attività del delegato, salvo il diritto di controllo dei risultati  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xmlns="" id="{7FCBECA6-6ACD-589F-5744-097572FFB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60075" y="203711"/>
            <a:ext cx="7035015" cy="521208"/>
          </a:xfrm>
        </p:spPr>
        <p:txBody>
          <a:bodyPr/>
          <a:lstStyle/>
          <a:p>
            <a:r>
              <a:rPr lang="it-IT" sz="4400" b="1" dirty="0"/>
              <a:t>Autonomia del delegato</a:t>
            </a:r>
          </a:p>
        </p:txBody>
      </p:sp>
    </p:spTree>
    <p:extLst>
      <p:ext uri="{BB962C8B-B14F-4D97-AF65-F5344CB8AC3E}">
        <p14:creationId xmlns:p14="http://schemas.microsoft.com/office/powerpoint/2010/main" xmlns="" val="1713110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767CD77-E34F-DEFC-11FB-E8C5C071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 descr="primo piano delle pagine di un libro">
            <a:extLst>
              <a:ext uri="{FF2B5EF4-FFF2-40B4-BE49-F238E27FC236}">
                <a16:creationId xmlns:a16="http://schemas.microsoft.com/office/drawing/2014/main" xmlns="" id="{CADB5F11-45B4-68AE-B395-CCF98A4DC3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xmlns="" id="{35B6B8EA-0702-9194-60FF-D0ABD08E49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8853" y="0"/>
            <a:ext cx="4750604" cy="6858000"/>
            <a:chOff x="0" y="0"/>
            <a:chExt cx="4750604" cy="6858000"/>
          </a:xfrm>
        </p:grpSpPr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xmlns="" id="{62C0AEB3-0230-F571-57EB-3231D3BB94DD}"/>
                </a:ext>
              </a:extLst>
            </p:cNvPr>
            <p:cNvSpPr/>
            <p:nvPr/>
          </p:nvSpPr>
          <p:spPr>
            <a:xfrm>
              <a:off x="0" y="0"/>
              <a:ext cx="4750604" cy="6858000"/>
            </a:xfrm>
            <a:custGeom>
              <a:avLst/>
              <a:gdLst>
                <a:gd name="connsiteX0" fmla="*/ 0 w 4750604"/>
                <a:gd name="connsiteY0" fmla="*/ 0 h 6858000"/>
                <a:gd name="connsiteX1" fmla="*/ 4750604 w 4750604"/>
                <a:gd name="connsiteY1" fmla="*/ 0 h 6858000"/>
                <a:gd name="connsiteX2" fmla="*/ 3101407 w 4750604"/>
                <a:gd name="connsiteY2" fmla="*/ 6858000 h 6858000"/>
                <a:gd name="connsiteX3" fmla="*/ 0 w 475060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50604" h="6858000">
                  <a:moveTo>
                    <a:pt x="0" y="0"/>
                  </a:moveTo>
                  <a:lnTo>
                    <a:pt x="4750604" y="0"/>
                  </a:lnTo>
                  <a:lnTo>
                    <a:pt x="31014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xmlns="" id="{D6FC0774-BECD-80C6-1F78-D9218B7D8723}"/>
                </a:ext>
              </a:extLst>
            </p:cNvPr>
            <p:cNvSpPr/>
            <p:nvPr/>
          </p:nvSpPr>
          <p:spPr>
            <a:xfrm>
              <a:off x="1" y="0"/>
              <a:ext cx="3946799" cy="6858000"/>
            </a:xfrm>
            <a:custGeom>
              <a:avLst/>
              <a:gdLst>
                <a:gd name="connsiteX0" fmla="*/ 0 w 3946799"/>
                <a:gd name="connsiteY0" fmla="*/ 0 h 6858000"/>
                <a:gd name="connsiteX1" fmla="*/ 3946799 w 3946799"/>
                <a:gd name="connsiteY1" fmla="*/ 0 h 6858000"/>
                <a:gd name="connsiteX2" fmla="*/ 2297602 w 3946799"/>
                <a:gd name="connsiteY2" fmla="*/ 6858000 h 6858000"/>
                <a:gd name="connsiteX3" fmla="*/ 0 w 3946799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799" h="6858000">
                  <a:moveTo>
                    <a:pt x="0" y="0"/>
                  </a:moveTo>
                  <a:lnTo>
                    <a:pt x="3946799" y="0"/>
                  </a:lnTo>
                  <a:lnTo>
                    <a:pt x="22976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xmlns="" id="{21A86D6E-BB13-EB33-6343-48CB3AE97D19}"/>
                </a:ext>
              </a:extLst>
            </p:cNvPr>
            <p:cNvSpPr/>
            <p:nvPr/>
          </p:nvSpPr>
          <p:spPr>
            <a:xfrm>
              <a:off x="0" y="0"/>
              <a:ext cx="3723822" cy="6858000"/>
            </a:xfrm>
            <a:custGeom>
              <a:avLst/>
              <a:gdLst>
                <a:gd name="connsiteX0" fmla="*/ 0 w 3723822"/>
                <a:gd name="connsiteY0" fmla="*/ 0 h 6858000"/>
                <a:gd name="connsiteX1" fmla="*/ 3723822 w 3723822"/>
                <a:gd name="connsiteY1" fmla="*/ 0 h 6858000"/>
                <a:gd name="connsiteX2" fmla="*/ 2074625 w 3723822"/>
                <a:gd name="connsiteY2" fmla="*/ 6858000 h 6858000"/>
                <a:gd name="connsiteX3" fmla="*/ 0 w 372382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3822" h="6858000">
                  <a:moveTo>
                    <a:pt x="0" y="0"/>
                  </a:moveTo>
                  <a:lnTo>
                    <a:pt x="3723822" y="0"/>
                  </a:lnTo>
                  <a:lnTo>
                    <a:pt x="2074625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xmlns="" id="{023847D0-6EBA-2487-E3B5-1BD92DA04C4E}"/>
                </a:ext>
              </a:extLst>
            </p:cNvPr>
            <p:cNvSpPr/>
            <p:nvPr/>
          </p:nvSpPr>
          <p:spPr>
            <a:xfrm>
              <a:off x="0" y="0"/>
              <a:ext cx="3374007" cy="6858000"/>
            </a:xfrm>
            <a:custGeom>
              <a:avLst/>
              <a:gdLst>
                <a:gd name="connsiteX0" fmla="*/ 0 w 3374007"/>
                <a:gd name="connsiteY0" fmla="*/ 0 h 6858000"/>
                <a:gd name="connsiteX1" fmla="*/ 3374007 w 3374007"/>
                <a:gd name="connsiteY1" fmla="*/ 0 h 6858000"/>
                <a:gd name="connsiteX2" fmla="*/ 1659507 w 3374007"/>
                <a:gd name="connsiteY2" fmla="*/ 6858000 h 6858000"/>
                <a:gd name="connsiteX3" fmla="*/ 0 w 3374007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4007" h="6858000">
                  <a:moveTo>
                    <a:pt x="0" y="0"/>
                  </a:moveTo>
                  <a:lnTo>
                    <a:pt x="3374007" y="0"/>
                  </a:lnTo>
                  <a:lnTo>
                    <a:pt x="165950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5" name="Segnaposto testo 34" descr="sottotitolo">
            <a:extLst>
              <a:ext uri="{FF2B5EF4-FFF2-40B4-BE49-F238E27FC236}">
                <a16:creationId xmlns:a16="http://schemas.microsoft.com/office/drawing/2014/main" xmlns="" id="{DADDEA26-B9E4-04FB-1C51-B51311A10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341" y="2574158"/>
            <a:ext cx="11108723" cy="3332371"/>
          </a:xfrm>
          <a:solidFill>
            <a:schemeClr val="accent4">
              <a:lumMod val="60000"/>
              <a:lumOff val="40000"/>
            </a:schemeClr>
          </a:solidFill>
        </p:spPr>
        <p:txBody>
          <a:bodyPr rtlCol="0"/>
          <a:lstStyle/>
          <a:p>
            <a:r>
              <a:rPr lang="it-IT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delega deve essere effettiva</a:t>
            </a:r>
          </a:p>
          <a:p>
            <a:r>
              <a:rPr lang="it-IT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datore di lavoro deve organizzare un sistema di controllo sul delegato  </a:t>
            </a:r>
          </a:p>
          <a:p>
            <a:r>
              <a:rPr lang="it-IT" sz="2800" b="1" u="sng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Delle lacune “sistematiche” dell’organizzazione del lavoro risponde sempre </a:t>
            </a:r>
            <a:r>
              <a:rPr lang="it-IT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comunque chi le ha create e/o tollerate e cioè </a:t>
            </a:r>
            <a:r>
              <a:rPr lang="it-IT" sz="2800" b="1" u="sng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delegante</a:t>
            </a:r>
            <a:r>
              <a:rPr lang="it-IT" sz="2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mentre il delegato risponde delle carenze occasionali, sempre nei limiti della delega </a:t>
            </a:r>
          </a:p>
          <a:p>
            <a:pPr marL="109728"/>
            <a:r>
              <a:rPr lang="it-IT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pPr>
              <a:buClr>
                <a:srgbClr val="FF0000"/>
              </a:buClr>
            </a:pPr>
            <a:endParaRPr lang="it-IT" sz="2800" b="1" dirty="0">
              <a:solidFill>
                <a:schemeClr val="tx1"/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xmlns="" id="{F77C33DC-D10C-431C-8A7C-2C7E067CA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902042"/>
            <a:ext cx="6592824" cy="989585"/>
          </a:xfrm>
        </p:spPr>
        <p:txBody>
          <a:bodyPr/>
          <a:lstStyle/>
          <a:p>
            <a:r>
              <a:rPr lang="it-IT" dirty="0"/>
              <a:t>La responsabilità</a:t>
            </a:r>
          </a:p>
        </p:txBody>
      </p:sp>
    </p:spTree>
    <p:extLst>
      <p:ext uri="{BB962C8B-B14F-4D97-AF65-F5344CB8AC3E}">
        <p14:creationId xmlns:p14="http://schemas.microsoft.com/office/powerpoint/2010/main" xmlns="" val="2635782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E25238C3-AC0D-D3C2-7DA6-09301A46108F}"/>
              </a:ext>
            </a:extLst>
          </p:cNvPr>
          <p:cNvSpPr txBox="1"/>
          <p:nvPr/>
        </p:nvSpPr>
        <p:spPr>
          <a:xfrm>
            <a:off x="3756455" y="4214163"/>
            <a:ext cx="80566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i="1" dirty="0"/>
              <a:t>Le funzioni delegabili da parte </a:t>
            </a:r>
          </a:p>
          <a:p>
            <a:pPr algn="ctr"/>
            <a:r>
              <a:rPr lang="it-IT" sz="4000" b="1" i="1" dirty="0"/>
              <a:t>del Dirigente Scolastico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3516211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8" descr="Libro aperto">
            <a:extLst>
              <a:ext uri="{FF2B5EF4-FFF2-40B4-BE49-F238E27FC236}">
                <a16:creationId xmlns:a16="http://schemas.microsoft.com/office/drawing/2014/main" xmlns="" id="{23CC8B26-553C-5994-0160-0CBEC431E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135924"/>
            <a:ext cx="12192000" cy="6858000"/>
          </a:xfrm>
          <a:prstGeom prst="rect">
            <a:avLst/>
          </a:prstGeom>
        </p:spPr>
      </p:pic>
      <p:graphicFrame>
        <p:nvGraphicFramePr>
          <p:cNvPr id="3" name="Segnaposto contenuto 3">
            <a:extLst>
              <a:ext uri="{FF2B5EF4-FFF2-40B4-BE49-F238E27FC236}">
                <a16:creationId xmlns:a16="http://schemas.microsoft.com/office/drawing/2014/main" xmlns="" id="{966E455F-DFB8-4C2D-6734-87508CDD0A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62829703"/>
              </p:ext>
            </p:extLst>
          </p:nvPr>
        </p:nvGraphicFramePr>
        <p:xfrm>
          <a:off x="1315895" y="1645421"/>
          <a:ext cx="8229600" cy="3845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563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732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55226">
                <a:tc>
                  <a:txBody>
                    <a:bodyPr/>
                    <a:lstStyle/>
                    <a:p>
                      <a:r>
                        <a:rPr lang="it-IT" i="0" dirty="0"/>
                        <a:t>Atto</a:t>
                      </a:r>
                      <a:r>
                        <a:rPr lang="it-IT" i="0" baseline="0" dirty="0"/>
                        <a:t> d’indirizzo</a:t>
                      </a:r>
                      <a:endParaRPr lang="it-IT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Funzione non delegabile </a:t>
                      </a:r>
                      <a:r>
                        <a:rPr lang="it-IT" dirty="0"/>
                        <a:t>(la Cassazione ha stabilito che non sono delegabili tutte quelle funzioni che </a:t>
                      </a:r>
                      <a:r>
                        <a:rPr lang="it-IT" u="sng" dirty="0"/>
                        <a:t>sostanziano</a:t>
                      </a:r>
                      <a:r>
                        <a:rPr lang="it-IT" u="sng" baseline="0" dirty="0"/>
                        <a:t> le strategie </a:t>
                      </a:r>
                      <a:r>
                        <a:rPr lang="it-IT" baseline="0" dirty="0"/>
                        <a:t>generali dell’istituzione scolastica e </a:t>
                      </a:r>
                      <a:r>
                        <a:rPr lang="it-IT" u="sng" baseline="0" dirty="0"/>
                        <a:t>impattano sulla destinazione delle risorse</a:t>
                      </a:r>
                      <a:r>
                        <a:rPr lang="it-IT" baseline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aseline="0" dirty="0"/>
                        <a:t>Relazioni Sindacali</a:t>
                      </a:r>
                      <a:endParaRPr lang="it-IT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Funzione non delegabile</a:t>
                      </a:r>
                      <a:endParaRPr lang="it-IT" baseline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Designa il Responsabile dei servizi di prevenzione e protezione 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Definisce la valutazione dei rischi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art. 17 del T.U. n. 81/2008</a:t>
                      </a:r>
                      <a:r>
                        <a:rPr lang="it-IT" baseline="0" dirty="0"/>
                        <a:t> </a:t>
                      </a:r>
                      <a:r>
                        <a:rPr lang="it-IT" dirty="0"/>
                        <a:t>prevede </a:t>
                      </a:r>
                      <a:r>
                        <a:rPr lang="it-IT" dirty="0" err="1"/>
                        <a:t>che:“Il</a:t>
                      </a:r>
                      <a:r>
                        <a:rPr lang="it-IT" dirty="0"/>
                        <a:t> datore di lavoro </a:t>
                      </a:r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non può delegare </a:t>
                      </a:r>
                      <a:r>
                        <a:rPr lang="it-IT" dirty="0"/>
                        <a:t>le</a:t>
                      </a:r>
                    </a:p>
                    <a:p>
                      <a:r>
                        <a:rPr lang="it-IT" dirty="0"/>
                        <a:t>seguenti attività: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it-IT" b="1" dirty="0">
                          <a:solidFill>
                            <a:schemeClr val="tx1"/>
                          </a:solidFill>
                        </a:rPr>
                        <a:t>la valutazione di tutti i rischi</a:t>
                      </a:r>
                      <a:r>
                        <a:rPr lang="it-IT" dirty="0"/>
                        <a:t> con la conseguente elaborazione del documento previsto dall'articolo 28; </a:t>
                      </a:r>
                    </a:p>
                    <a:p>
                      <a:pPr marL="342900" indent="-342900">
                        <a:buAutoNum type="alphaLcParenR"/>
                      </a:pPr>
                      <a:r>
                        <a:rPr lang="it-IT" b="1" dirty="0"/>
                        <a:t>la designazione del responsabile del servizio</a:t>
                      </a:r>
                      <a:r>
                        <a:rPr lang="it-IT" dirty="0"/>
                        <a:t> di prevenzione e protezione dai rischi”.</a:t>
                      </a:r>
                    </a:p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93FF5F8E-2117-B4CA-DE35-CCB5DC70E2FD}"/>
              </a:ext>
            </a:extLst>
          </p:cNvPr>
          <p:cNvSpPr txBox="1"/>
          <p:nvPr/>
        </p:nvSpPr>
        <p:spPr>
          <a:xfrm>
            <a:off x="447932" y="0"/>
            <a:ext cx="61845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i="1" dirty="0"/>
              <a:t>Esempi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711137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7F4D2B69-7366-79B5-8BF5-65A99FC1FD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8517483"/>
              </p:ext>
            </p:extLst>
          </p:nvPr>
        </p:nvGraphicFramePr>
        <p:xfrm>
          <a:off x="803188" y="1396282"/>
          <a:ext cx="10375291" cy="483132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7859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92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18393"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chemeClr val="tx1"/>
                          </a:solidFill>
                        </a:rPr>
                        <a:t>Concessione congedi,</a:t>
                      </a:r>
                      <a:r>
                        <a:rPr lang="it-IT" b="1" baseline="0" dirty="0">
                          <a:solidFill>
                            <a:schemeClr val="tx1"/>
                          </a:solidFill>
                        </a:rPr>
                        <a:t> ferie, festività, permessi retribuiti, permessi brevi, assenze per malattie, aspettative, infortuni)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b="0" u="none" dirty="0">
                          <a:solidFill>
                            <a:schemeClr val="tx1"/>
                          </a:solidFill>
                        </a:rPr>
                        <a:t>Queste funzioni sono delegabili – in caso di assenza breve del DS, comunque non superiore a 30 gg. , ad</a:t>
                      </a:r>
                      <a:r>
                        <a:rPr lang="it-IT" b="0" u="none" baseline="0" dirty="0">
                          <a:solidFill>
                            <a:schemeClr val="tx1"/>
                          </a:solidFill>
                        </a:rPr>
                        <a:t> uno dei Collaboratori e al Direttore </a:t>
                      </a:r>
                      <a:r>
                        <a:rPr lang="it-IT" b="0" u="none" baseline="0" dirty="0" err="1">
                          <a:solidFill>
                            <a:schemeClr val="tx1"/>
                          </a:solidFill>
                        </a:rPr>
                        <a:t>sga</a:t>
                      </a:r>
                      <a:r>
                        <a:rPr lang="it-IT" b="0" u="non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b="1" u="none" baseline="0" dirty="0">
                          <a:solidFill>
                            <a:schemeClr val="tx1"/>
                          </a:solidFill>
                        </a:rPr>
                        <a:t>esclusivamente nei limiti e alle condizioni previste da un atto scritto specifico e dettagliato</a:t>
                      </a:r>
                      <a:endParaRPr lang="it-IT" b="1" i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68288"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Procedere al pagamento del compenso sostituivo per ferie non godute  e corresponsione indennità sostituiva di preavviso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Funzioni delegabili al Direttore</a:t>
                      </a:r>
                      <a:r>
                        <a:rPr lang="it-IT" sz="16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600" baseline="0" dirty="0" err="1">
                          <a:solidFill>
                            <a:schemeClr val="tx1"/>
                          </a:solidFill>
                        </a:rPr>
                        <a:t>sga</a:t>
                      </a:r>
                      <a:r>
                        <a:rPr lang="it-IT" sz="1600" baseline="0" dirty="0">
                          <a:solidFill>
                            <a:schemeClr val="tx1"/>
                          </a:solidFill>
                        </a:rPr>
                        <a:t> esclusivamente previo decreto autorizzativo </a:t>
                      </a:r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nei  casi in cui il contratto vigente (CCNL 2007/2009) prevede all’art. 13 la</a:t>
                      </a:r>
                      <a:r>
                        <a:rPr kumimoji="0" lang="it-IT" sz="1600" kern="1200" baseline="0" dirty="0">
                          <a:solidFill>
                            <a:schemeClr val="tx1"/>
                          </a:solidFill>
                          <a:effectLst/>
                        </a:rPr>
                        <a:t> corresponsione di emolumenti per ferie non godute (cfr. modifiche intervenute con successive leggi finanziarie e provvedimenti MEF) e </a:t>
                      </a:r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all’art. 23 la risoluzione del rapporto con preavviso o con corresponsione dell'indennità sostitutiva dello stesso, i relativi termini sono fissati come </a:t>
                      </a:r>
                    </a:p>
                    <a:p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segue: </a:t>
                      </a:r>
                    </a:p>
                    <a:p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- 2 mesi per dipendenti con anzianità di servizio fino a 5 anni; </a:t>
                      </a:r>
                    </a:p>
                    <a:p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- 3 mesi per dipendenti con anzianità di servizio fino a 10 anni; </a:t>
                      </a:r>
                    </a:p>
                    <a:p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- 4 mesi per dipendenti con anzi</a:t>
                      </a:r>
                    </a:p>
                    <a:p>
                      <a:r>
                        <a:rPr kumimoji="0" lang="it-IT" sz="1600" kern="1200" dirty="0" err="1">
                          <a:solidFill>
                            <a:schemeClr val="tx1"/>
                          </a:solidFill>
                          <a:effectLst/>
                        </a:rPr>
                        <a:t>anità</a:t>
                      </a:r>
                      <a:r>
                        <a:rPr kumimoji="0" lang="it-IT" sz="1600" kern="1200" dirty="0">
                          <a:solidFill>
                            <a:schemeClr val="tx1"/>
                          </a:solidFill>
                          <a:effectLst/>
                        </a:rPr>
                        <a:t> di servizio oltre 10 anni.</a:t>
                      </a:r>
                    </a:p>
                    <a:p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486FF5B9-C3AC-43E5-C50F-821B9627F315}"/>
              </a:ext>
            </a:extLst>
          </p:cNvPr>
          <p:cNvSpPr txBox="1"/>
          <p:nvPr/>
        </p:nvSpPr>
        <p:spPr>
          <a:xfrm>
            <a:off x="2866768" y="259492"/>
            <a:ext cx="43125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Esempi</a:t>
            </a:r>
          </a:p>
        </p:txBody>
      </p:sp>
    </p:spTree>
    <p:extLst>
      <p:ext uri="{BB962C8B-B14F-4D97-AF65-F5344CB8AC3E}">
        <p14:creationId xmlns:p14="http://schemas.microsoft.com/office/powerpoint/2010/main" xmlns="" val="2871499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egnaposto contenuto 3">
            <a:extLst>
              <a:ext uri="{FF2B5EF4-FFF2-40B4-BE49-F238E27FC236}">
                <a16:creationId xmlns:a16="http://schemas.microsoft.com/office/drawing/2014/main" xmlns="" id="{48F18249-36F3-430E-3B10-6E7F446A42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72625089"/>
              </p:ext>
            </p:extLst>
          </p:nvPr>
        </p:nvGraphicFramePr>
        <p:xfrm>
          <a:off x="899592" y="476672"/>
          <a:ext cx="10925824" cy="571978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7112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145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39392">
                <a:tc>
                  <a:txBody>
                    <a:bodyPr/>
                    <a:lstStyle/>
                    <a:p>
                      <a:r>
                        <a:rPr lang="it-IT" sz="1200" b="1" dirty="0"/>
                        <a:t>Individuazione dipendenti da assumere e stipula contratti individuali di lavoro del personale docente e </a:t>
                      </a:r>
                      <a:r>
                        <a:rPr lang="it-IT" sz="1200" b="1" dirty="0" err="1"/>
                        <a:t>ata</a:t>
                      </a:r>
                      <a:endParaRPr lang="it-IT" sz="1200" b="1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kumimoji="0" lang="it-IT" sz="1200" b="0" kern="1200" dirty="0">
                          <a:solidFill>
                            <a:srgbClr val="FF0000"/>
                          </a:solidFill>
                          <a:effectLst/>
                        </a:rPr>
                        <a:t>Decreto Ministeriale 25 maggio 2000, n. 201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kumimoji="0" lang="it-IT" sz="1200" b="0" kern="1200" dirty="0">
                          <a:effectLst/>
                        </a:rPr>
                        <a:t>Regolamento recante norme sulle modalità di conferimento delle supplenze al personale docente ed educativo ai sensi dell'articolo 4 della legge 3 maggio 1999, n. 124)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0" dirty="0">
                          <a:solidFill>
                            <a:srgbClr val="FF0000"/>
                          </a:solidFill>
                        </a:rPr>
                        <a:t>Decreto Ministeriale 13 dicembre 2000, n. 430</a:t>
                      </a:r>
                      <a:r>
                        <a:rPr lang="it-IT" sz="1200" b="0" dirty="0"/>
                        <a:t> (Regolamento recante norme sulle modalità di conferimento delle supplenze al personale amministrativo, tecnico ed ausiliario ai sensi dell'articolo 4 della legge 3 maggio 1999, n. 124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0" dirty="0">
                          <a:solidFill>
                            <a:srgbClr val="FF0000"/>
                          </a:solidFill>
                        </a:rPr>
                        <a:t>Regolamento supplenze DM 131/2007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="0" dirty="0">
                          <a:solidFill>
                            <a:srgbClr val="FF0000"/>
                          </a:solidFill>
                        </a:rPr>
                        <a:t>Ordinane MIUR annuali sulle nomine</a:t>
                      </a:r>
                      <a:endParaRPr lang="it-IT" sz="1200" b="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kumimoji="0" lang="it-IT" sz="1200" b="0" kern="1200" dirty="0">
                          <a:solidFill>
                            <a:srgbClr val="FF0000"/>
                          </a:solidFill>
                          <a:effectLst/>
                        </a:rPr>
                        <a:t>Disposizioni Interne del Dirigente Scolastico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kumimoji="0" lang="it-IT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60/2020 - Procedure di istituzione delle graduatorie provinciali e di istituto di cui all’articolo 4, commi 6-bis e 6-ter, della legge 3 maggio 1999, n. 124 e di conferimento delle relative supplenze per il personale docente ed educativo</a:t>
                      </a:r>
                      <a:endParaRPr lang="it-IT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0397">
                <a:tc>
                  <a:txBody>
                    <a:bodyPr/>
                    <a:lstStyle/>
                    <a:p>
                      <a:r>
                        <a:rPr lang="it-IT" sz="1200" b="1" dirty="0"/>
                        <a:t>Predisposizione</a:t>
                      </a:r>
                      <a:r>
                        <a:rPr lang="it-IT" sz="1200" b="1" baseline="0" dirty="0"/>
                        <a:t> Piano Annuale attività e impegni del personale Docente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baseline="0" dirty="0">
                          <a:solidFill>
                            <a:srgbClr val="FF0000"/>
                          </a:solidFill>
                        </a:rPr>
                        <a:t>Art. 28 CCNL - </a:t>
                      </a:r>
                      <a:r>
                        <a:rPr kumimoji="0" lang="it-IT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L’art.25 del </a:t>
                      </a:r>
                      <a:r>
                        <a:rPr kumimoji="0" lang="it-IT" sz="1200" b="0" i="0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DL 16572001</a:t>
                      </a:r>
                      <a:r>
                        <a:rPr kumimoji="0" lang="it-IT" sz="1200" b="0" i="0" u="none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(i commi 2 e 4 indicano che “</a:t>
                      </a:r>
                      <a:r>
                        <a:rPr kumimoji="0" lang="it-IT" sz="12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dirigente scolastico assicura la gestione unitaria dell’istruzione, (…) . Nel rispetto delle competenze degli organi collegiali scolastici, spettano al dirigente autonomi poteri di direzione, di coordinamento e di valorizzazione”(comma 2); “spetta al dirigente l’adozione dei provvedimenti di gestione delle risorse e del personale”(comma 4).</a:t>
                      </a:r>
                      <a:endParaRPr lang="it-IT" sz="1200" b="0" baseline="0" dirty="0"/>
                    </a:p>
                    <a:p>
                      <a:r>
                        <a:rPr lang="it-IT" sz="1200" b="0" baseline="0" dirty="0">
                          <a:solidFill>
                            <a:srgbClr val="FF0000"/>
                          </a:solidFill>
                        </a:rPr>
                        <a:t>DL 150/2009 -  </a:t>
                      </a:r>
                      <a:r>
                        <a:rPr kumimoji="0" lang="it-IT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nella nota </a:t>
                      </a:r>
                      <a:r>
                        <a:rPr kumimoji="0" lang="it-IT" sz="1200" b="0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Miur</a:t>
                      </a:r>
                      <a:r>
                        <a:rPr kumimoji="0" lang="it-IT" sz="12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n.2792 del 20 aprile 2011</a:t>
                      </a:r>
                      <a:r>
                        <a:rPr kumimoji="0" lang="it-IT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 relazione alle prove Invalsi, è scritto: “In linea di coerenza anche il piano annuale delle attività, predisposto dal dirigente scolastico e deliberato dal collegio dei docenti, ai sensi dell’art 28, comma 4, del vigente C.C.N.L non può non contemplare tra gli impegni aggiuntivi dei docenti, anche se a carattere ricorrente, le attività di somministrazione e correzione delle prove INVALSI “</a:t>
                      </a:r>
                      <a:endParaRPr lang="it-IT" sz="1200" b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/>
                        <a:t>Delegabile la</a:t>
                      </a:r>
                      <a:r>
                        <a:rPr lang="it-IT" sz="1200" b="1" baseline="0" dirty="0"/>
                        <a:t> parte «istruttoria</a:t>
                      </a:r>
                      <a:r>
                        <a:rPr lang="it-IT" sz="1200" b="0" baseline="0" dirty="0"/>
                        <a:t>» del Piano Annuale  delle attività da sottoporre al Dirigente Scolastico che la presenterà al Collegio dei Docenti</a:t>
                      </a:r>
                      <a:endParaRPr lang="it-IT" sz="1200" b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44516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74B2E7-1172-1B16-1771-11C2FC34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egnaposto immagine 12" descr="persone sorridenti che guardano lo schermo di un portatile">
            <a:extLst>
              <a:ext uri="{FF2B5EF4-FFF2-40B4-BE49-F238E27FC236}">
                <a16:creationId xmlns:a16="http://schemas.microsoft.com/office/drawing/2014/main" xmlns="" id="{215804E5-0BAD-BD2C-1D5A-9A7635DA0C9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8087304" cy="6858000"/>
          </a:xfrm>
        </p:spPr>
      </p:pic>
      <p:pic>
        <p:nvPicPr>
          <p:cNvPr id="5" name="Segnaposto immagine 4" descr="gruppo di studenti alla laurea">
            <a:extLst>
              <a:ext uri="{FF2B5EF4-FFF2-40B4-BE49-F238E27FC236}">
                <a16:creationId xmlns:a16="http://schemas.microsoft.com/office/drawing/2014/main" xmlns="" id="{B1A88387-B32A-7465-3DD3-DC0A8B079F7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464300" y="0"/>
            <a:ext cx="5727700" cy="6858000"/>
          </a:xfr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xmlns="" id="{FEE416DC-5F24-EEE5-0864-424FE4411B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210065" y="175434"/>
            <a:ext cx="7833208" cy="1542155"/>
            <a:chOff x="0" y="3808320"/>
            <a:chExt cx="7833208" cy="2547440"/>
          </a:xfrm>
        </p:grpSpPr>
        <p:sp>
          <p:nvSpPr>
            <p:cNvPr id="10" name="Figura a mano libera: Forma 9">
              <a:extLst>
                <a:ext uri="{FF2B5EF4-FFF2-40B4-BE49-F238E27FC236}">
                  <a16:creationId xmlns:a16="http://schemas.microsoft.com/office/drawing/2014/main" xmlns="" id="{F2009FCF-7B6B-59F3-7461-A397C1FD629D}"/>
                </a:ext>
              </a:extLst>
            </p:cNvPr>
            <p:cNvSpPr/>
            <p:nvPr/>
          </p:nvSpPr>
          <p:spPr>
            <a:xfrm>
              <a:off x="0" y="3808320"/>
              <a:ext cx="7833208" cy="2547440"/>
            </a:xfrm>
            <a:custGeom>
              <a:avLst/>
              <a:gdLst>
                <a:gd name="connsiteX0" fmla="*/ 0 w 7833208"/>
                <a:gd name="connsiteY0" fmla="*/ 0 h 2547440"/>
                <a:gd name="connsiteX1" fmla="*/ 7833208 w 7833208"/>
                <a:gd name="connsiteY1" fmla="*/ 0 h 2547440"/>
                <a:gd name="connsiteX2" fmla="*/ 7135846 w 7833208"/>
                <a:gd name="connsiteY2" fmla="*/ 2547440 h 2547440"/>
                <a:gd name="connsiteX3" fmla="*/ 0 w 7833208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3208" h="2547440">
                  <a:moveTo>
                    <a:pt x="0" y="0"/>
                  </a:moveTo>
                  <a:lnTo>
                    <a:pt x="7833208" y="0"/>
                  </a:lnTo>
                  <a:lnTo>
                    <a:pt x="7135846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11" name="Figura a mano libera: Forma 10">
              <a:extLst>
                <a:ext uri="{FF2B5EF4-FFF2-40B4-BE49-F238E27FC236}">
                  <a16:creationId xmlns:a16="http://schemas.microsoft.com/office/drawing/2014/main" xmlns="" id="{FBD7CBA1-2815-A945-DC96-FA661D8FE924}"/>
                </a:ext>
              </a:extLst>
            </p:cNvPr>
            <p:cNvSpPr/>
            <p:nvPr/>
          </p:nvSpPr>
          <p:spPr>
            <a:xfrm>
              <a:off x="1" y="3808320"/>
              <a:ext cx="7692571" cy="2547440"/>
            </a:xfrm>
            <a:custGeom>
              <a:avLst/>
              <a:gdLst>
                <a:gd name="connsiteX0" fmla="*/ 0 w 7692571"/>
                <a:gd name="connsiteY0" fmla="*/ 0 h 2547440"/>
                <a:gd name="connsiteX1" fmla="*/ 7692571 w 7692571"/>
                <a:gd name="connsiteY1" fmla="*/ 0 h 2547440"/>
                <a:gd name="connsiteX2" fmla="*/ 6995209 w 7692571"/>
                <a:gd name="connsiteY2" fmla="*/ 2547440 h 2547440"/>
                <a:gd name="connsiteX3" fmla="*/ 0 w 7692571"/>
                <a:gd name="connsiteY3" fmla="*/ 2547440 h 254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92571" h="2547440">
                  <a:moveTo>
                    <a:pt x="0" y="0"/>
                  </a:moveTo>
                  <a:lnTo>
                    <a:pt x="7692571" y="0"/>
                  </a:lnTo>
                  <a:lnTo>
                    <a:pt x="6995209" y="2547440"/>
                  </a:lnTo>
                  <a:lnTo>
                    <a:pt x="0" y="25474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33" name="Titolo 32" descr="titolo">
            <a:extLst>
              <a:ext uri="{FF2B5EF4-FFF2-40B4-BE49-F238E27FC236}">
                <a16:creationId xmlns:a16="http://schemas.microsoft.com/office/drawing/2014/main" xmlns="" id="{0CFF04DC-8A08-3D4E-2D14-6DB3F0ED4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6" y="296561"/>
            <a:ext cx="7036242" cy="1346887"/>
          </a:xfrm>
        </p:spPr>
        <p:txBody>
          <a:bodyPr rtlCol="0"/>
          <a:lstStyle/>
          <a:p>
            <a:pPr rtl="0"/>
            <a:r>
              <a:rPr lang="it-IT" sz="3600" dirty="0">
                <a:solidFill>
                  <a:schemeClr val="bg1"/>
                </a:solidFill>
              </a:rPr>
              <a:t>Esempi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E53593F1-547B-8AEA-8B70-68559352A6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355760"/>
            <a:ext cx="12192000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2036B1DB-2D21-5389-C360-B70887D2DB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091210" y="6086479"/>
            <a:ext cx="600974" cy="60097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12" name="Segnaposto numero diapositiva 5" descr="numero diapositiva">
            <a:extLst>
              <a:ext uri="{FF2B5EF4-FFF2-40B4-BE49-F238E27FC236}">
                <a16:creationId xmlns:a16="http://schemas.microsoft.com/office/drawing/2014/main" xmlns="" id="{DD38E1E1-91B4-CE4C-7ACE-B9A99E30EF8C}"/>
              </a:ext>
            </a:extLst>
          </p:cNvPr>
          <p:cNvSpPr txBox="1">
            <a:spLocks/>
          </p:cNvSpPr>
          <p:nvPr/>
        </p:nvSpPr>
        <p:spPr>
          <a:xfrm>
            <a:off x="11091210" y="6189345"/>
            <a:ext cx="600974" cy="39524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247A4EEE-49CE-4F6C-BF32-B7FCC5EBBF45}" type="slidenum">
              <a:rPr lang="it-IT" sz="1200" smtClean="0">
                <a:solidFill>
                  <a:schemeClr val="bg1"/>
                </a:solidFill>
              </a:rPr>
              <a:pPr algn="ctr" rtl="0"/>
              <a:t>29</a:t>
            </a:fld>
            <a:endParaRPr lang="it-IT" sz="1200">
              <a:solidFill>
                <a:schemeClr val="bg1"/>
              </a:solidFill>
            </a:endParaRPr>
          </a:p>
        </p:txBody>
      </p:sp>
      <p:graphicFrame>
        <p:nvGraphicFramePr>
          <p:cNvPr id="2" name="Segnaposto contenuto 3">
            <a:extLst>
              <a:ext uri="{FF2B5EF4-FFF2-40B4-BE49-F238E27FC236}">
                <a16:creationId xmlns:a16="http://schemas.microsoft.com/office/drawing/2014/main" xmlns="" id="{3CF453F4-10D1-E009-B0C7-2908CEC714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35171215"/>
              </p:ext>
            </p:extLst>
          </p:nvPr>
        </p:nvGraphicFramePr>
        <p:xfrm>
          <a:off x="704335" y="1369128"/>
          <a:ext cx="10132540" cy="4541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6859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66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1" i="0" dirty="0"/>
                        <a:t>(c. 5 art. 25 del DL 165/2001)</a:t>
                      </a:r>
                      <a:endParaRPr lang="it-IT" sz="2000" b="1" i="0" u="none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t-IT" sz="2000" b="0" u="none" dirty="0">
                          <a:solidFill>
                            <a:schemeClr val="tx1"/>
                          </a:solidFill>
                        </a:rPr>
                        <a:t>«</a:t>
                      </a:r>
                      <a:r>
                        <a:rPr lang="it-IT" sz="2000" b="1" dirty="0"/>
                        <a:t>Nello svolgimento delle proprie funzioni organizzative </a:t>
                      </a:r>
                      <a:r>
                        <a:rPr lang="it-IT" sz="2000" b="0" dirty="0"/>
                        <a:t>e amministrative </a:t>
                      </a:r>
                      <a:r>
                        <a:rPr lang="it-IT" sz="2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il dirigente può avvalersi di docenti da lui individuati, ai quali possono essere delegati specifici compiti, ed è coadiuvato </a:t>
                      </a:r>
                      <a:r>
                        <a:rPr lang="it-IT" sz="2000" b="0" dirty="0"/>
                        <a:t>dal responsabile amministrativo, che sovrintende, con autonomia operativa, nell‘ambito </a:t>
                      </a:r>
                      <a:r>
                        <a:rPr lang="it-IT" sz="2000" b="1" dirty="0"/>
                        <a:t>delle direttive di massima impartite e degli obiettivi assegnati, ai servizi amministrativi ed ai servizi generali dell'istituzione scolastica, coordinando il relativo personale»</a:t>
                      </a:r>
                      <a:endParaRPr lang="it-IT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L’emanazione delle direttive di massime è una funzione</a:t>
                      </a:r>
                      <a:r>
                        <a:rPr lang="it-IT" sz="2000" b="1" baseline="0" dirty="0">
                          <a:solidFill>
                            <a:srgbClr val="FF0000"/>
                          </a:solidFill>
                        </a:rPr>
                        <a:t> n</a:t>
                      </a:r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on delegabile. </a:t>
                      </a:r>
                    </a:p>
                    <a:p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Il delegato non può a sua volta delegare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tx1"/>
                          </a:solidFill>
                        </a:rPr>
                        <a:t>l’art. 88, comma 2 lettera f), in cui riporta</a:t>
                      </a:r>
                      <a:r>
                        <a:rPr lang="it-IT" sz="20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2000" b="1" dirty="0">
                          <a:solidFill>
                            <a:schemeClr val="tx1"/>
                          </a:solidFill>
                        </a:rPr>
                        <a:t>che i compensi da corrispondere al personale docente ed educativo, </a:t>
                      </a:r>
                      <a:r>
                        <a:rPr lang="it-IT" sz="2000" b="1" u="sng" dirty="0">
                          <a:solidFill>
                            <a:schemeClr val="tx1"/>
                          </a:solidFill>
                        </a:rPr>
                        <a:t>non più di due unità</a:t>
                      </a:r>
                      <a:r>
                        <a:rPr lang="it-IT" sz="2000" b="1" dirty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Funzione</a:t>
                      </a:r>
                      <a:r>
                        <a:rPr lang="it-IT" sz="2000" b="1" baseline="0" dirty="0">
                          <a:solidFill>
                            <a:srgbClr val="FF0000"/>
                          </a:solidFill>
                        </a:rPr>
                        <a:t> n</a:t>
                      </a:r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on delegabile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it-IT" altLang="it-IT" sz="2000" b="1" u="none" dirty="0">
                          <a:solidFill>
                            <a:schemeClr val="tx1"/>
                          </a:solidFill>
                        </a:rPr>
                        <a:t>c. 83. della legge 107 -  Il dirigente scolastico può individuare nell'ambito dell'organico dell'autonomia </a:t>
                      </a:r>
                      <a:r>
                        <a:rPr lang="it-IT" altLang="it-IT" sz="2000" b="1" u="sng" dirty="0">
                          <a:solidFill>
                            <a:schemeClr val="tx1"/>
                          </a:solidFill>
                        </a:rPr>
                        <a:t>fino al 10 per cento di docenti </a:t>
                      </a:r>
                      <a:r>
                        <a:rPr lang="it-IT" altLang="it-IT" sz="2000" u="none" dirty="0">
                          <a:solidFill>
                            <a:schemeClr val="tx1"/>
                          </a:solidFill>
                        </a:rPr>
                        <a:t>che lo coadiuvano in attività di supporto organizzativo e didattico dell'istituzione scolastica. 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Funzione</a:t>
                      </a:r>
                      <a:r>
                        <a:rPr lang="it-IT" sz="2000" b="1" baseline="0" dirty="0">
                          <a:solidFill>
                            <a:srgbClr val="FF0000"/>
                          </a:solidFill>
                        </a:rPr>
                        <a:t> n</a:t>
                      </a:r>
                      <a:r>
                        <a:rPr lang="it-IT" sz="2000" b="1" dirty="0">
                          <a:solidFill>
                            <a:srgbClr val="FF0000"/>
                          </a:solidFill>
                        </a:rPr>
                        <a:t>on delegabile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68580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egnaposto contenuto 3">
            <a:extLst>
              <a:ext uri="{FF2B5EF4-FFF2-40B4-BE49-F238E27FC236}">
                <a16:creationId xmlns:a16="http://schemas.microsoft.com/office/drawing/2014/main" xmlns="" id="{0852CB93-1AC7-21BC-3EF7-7D19F41F2A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62576187"/>
              </p:ext>
            </p:extLst>
          </p:nvPr>
        </p:nvGraphicFramePr>
        <p:xfrm>
          <a:off x="729048" y="1221027"/>
          <a:ext cx="9971904" cy="447896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153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182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90583">
                <a:tc>
                  <a:txBody>
                    <a:bodyPr/>
                    <a:lstStyle/>
                    <a:p>
                      <a:r>
                        <a:rPr lang="it-IT" sz="1800" b="0" baseline="0" dirty="0">
                          <a:solidFill>
                            <a:schemeClr val="tx1"/>
                          </a:solidFill>
                        </a:rPr>
                        <a:t> c </a:t>
                      </a:r>
                      <a:r>
                        <a:rPr lang="it-IT" sz="1800" b="0" dirty="0">
                          <a:solidFill>
                            <a:schemeClr val="tx1"/>
                          </a:solidFill>
                        </a:rPr>
                        <a:t>127 della legge 107/2015 . </a:t>
                      </a:r>
                      <a:r>
                        <a:rPr lang="it-IT" sz="1800" b="1" dirty="0">
                          <a:solidFill>
                            <a:srgbClr val="FF0000"/>
                          </a:solidFill>
                        </a:rPr>
                        <a:t>Il dirigente scolastico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it-IT" sz="1800" b="0" dirty="0">
                          <a:solidFill>
                            <a:schemeClr val="tx1"/>
                          </a:solidFill>
                        </a:rPr>
                        <a:t> sulla base dei criteri individuati dal </a:t>
                      </a:r>
                      <a:r>
                        <a:rPr lang="it-IT" sz="1800" b="1" dirty="0">
                          <a:solidFill>
                            <a:srgbClr val="FF0000"/>
                          </a:solidFill>
                        </a:rPr>
                        <a:t>comitato per la valutazione dei docenti</a:t>
                      </a:r>
                      <a:r>
                        <a:rPr lang="it-IT" sz="1800" b="0" dirty="0">
                          <a:solidFill>
                            <a:schemeClr val="tx1"/>
                          </a:solidFill>
                        </a:rPr>
                        <a:t>, istituito ai sensi dell'articolo 11 del testo unico di cui al decreto legislativo 16 aprile 1994, n. 297, come sostituito dal comma 129 del presente articolo, </a:t>
                      </a:r>
                      <a:r>
                        <a:rPr lang="it-IT" sz="1800" b="1" dirty="0">
                          <a:solidFill>
                            <a:srgbClr val="FF0000"/>
                          </a:solidFill>
                        </a:rPr>
                        <a:t>assegna annualmente al personale docente</a:t>
                      </a:r>
                      <a:r>
                        <a:rPr lang="it-IT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</a:rPr>
                        <a:t>una somma del fondo di cui al comma 126 sulla </a:t>
                      </a:r>
                      <a:r>
                        <a:rPr lang="it-IT" sz="1800" b="0" dirty="0">
                          <a:solidFill>
                            <a:schemeClr val="tx1"/>
                          </a:solidFill>
                        </a:rPr>
                        <a:t>base di motivata valutazione.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0" dirty="0"/>
                        <a:t>Funzione</a:t>
                      </a:r>
                      <a:r>
                        <a:rPr lang="it-IT" sz="1800" b="0" baseline="0" dirty="0"/>
                        <a:t> n</a:t>
                      </a:r>
                      <a:r>
                        <a:rPr lang="it-IT" sz="1800" b="0" dirty="0"/>
                        <a:t>on delegabile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582"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Adotta il piano delle attività del personale ATA  proposto dal Direttore </a:t>
                      </a:r>
                      <a:r>
                        <a:rPr lang="it-IT" sz="1800" dirty="0" err="1">
                          <a:solidFill>
                            <a:schemeClr val="tx1"/>
                          </a:solidFill>
                        </a:rPr>
                        <a:t>Sga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it-IT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Funzione non delegabile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9224"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Autorizza la partecipazione ad iniziative di formazione e aggiornamento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/>
                        <a:t>Funzione delegabile solo se presente </a:t>
                      </a:r>
                      <a:r>
                        <a:rPr lang="it-IT" sz="1800" b="1" dirty="0">
                          <a:solidFill>
                            <a:srgbClr val="FF0000"/>
                          </a:solidFill>
                        </a:rPr>
                        <a:t>specifico atto propedeutici</a:t>
                      </a:r>
                      <a:r>
                        <a:rPr lang="it-IT" sz="1800" b="1" baseline="0" dirty="0">
                          <a:solidFill>
                            <a:srgbClr val="FF0000"/>
                          </a:solidFill>
                        </a:rPr>
                        <a:t> del DS </a:t>
                      </a:r>
                      <a:r>
                        <a:rPr lang="it-IT" sz="1800" b="1" baseline="0" dirty="0"/>
                        <a:t>(compresa l’informativa dei criteri applicabili alla RSU e OO.SS. Territoriali) </a:t>
                      </a:r>
                      <a:endParaRPr lang="it-IT" sz="1800" b="1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9582"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commina le 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</a:rPr>
                        <a:t>sanzioni disciplinari</a:t>
                      </a:r>
                      <a:r>
                        <a:rPr lang="it-IT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800" baseline="0" dirty="0">
                          <a:solidFill>
                            <a:schemeClr val="tx1"/>
                          </a:solidFill>
                        </a:rPr>
                        <a:t>di sua competenza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i="0" dirty="0">
                          <a:solidFill>
                            <a:srgbClr val="FF0000"/>
                          </a:solidFill>
                        </a:rPr>
                        <a:t>Funzione non delegabile 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EB61878C-0BE1-FDA0-0734-2AA0B85802AA}"/>
              </a:ext>
            </a:extLst>
          </p:cNvPr>
          <p:cNvSpPr txBox="1"/>
          <p:nvPr/>
        </p:nvSpPr>
        <p:spPr>
          <a:xfrm>
            <a:off x="951470" y="444844"/>
            <a:ext cx="254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Esempi</a:t>
            </a:r>
          </a:p>
        </p:txBody>
      </p:sp>
    </p:spTree>
    <p:extLst>
      <p:ext uri="{BB962C8B-B14F-4D97-AF65-F5344CB8AC3E}">
        <p14:creationId xmlns:p14="http://schemas.microsoft.com/office/powerpoint/2010/main" xmlns="" val="1932665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 descr="Un gruppo di persone sedute intorno a un tavolo di legno&#10;">
            <a:extLst>
              <a:ext uri="{FF2B5EF4-FFF2-40B4-BE49-F238E27FC236}">
                <a16:creationId xmlns:a16="http://schemas.microsoft.com/office/drawing/2014/main" xmlns="" id="{D48306FF-9A46-43AC-BC11-DE5D9F2D18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</p:spPr>
      </p:pic>
      <p:sp>
        <p:nvSpPr>
          <p:cNvPr id="52" name="Rettangolo 51">
            <a:extLst>
              <a:ext uri="{FF2B5EF4-FFF2-40B4-BE49-F238E27FC236}">
                <a16:creationId xmlns:a16="http://schemas.microsoft.com/office/drawing/2014/main" xmlns="" id="{31664CF3-C0D1-4769-8E59-8694AF0795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F5325EDA-7343-463C-83EC-5D799E8B8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9621169" y="0"/>
            <a:ext cx="2570831" cy="6858001"/>
            <a:chOff x="9621170" y="0"/>
            <a:chExt cx="2570831" cy="6858001"/>
          </a:xfrm>
        </p:grpSpPr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xmlns="" id="{25DFF88D-A516-4508-BC03-10D68E4034CF}"/>
                </a:ext>
              </a:extLst>
            </p:cNvPr>
            <p:cNvSpPr/>
            <p:nvPr/>
          </p:nvSpPr>
          <p:spPr>
            <a:xfrm>
              <a:off x="9621170" y="0"/>
              <a:ext cx="2570831" cy="6858000"/>
            </a:xfrm>
            <a:custGeom>
              <a:avLst/>
              <a:gdLst>
                <a:gd name="connsiteX0" fmla="*/ 1649197 w 2570831"/>
                <a:gd name="connsiteY0" fmla="*/ 0 h 6858000"/>
                <a:gd name="connsiteX1" fmla="*/ 2570831 w 2570831"/>
                <a:gd name="connsiteY1" fmla="*/ 0 h 6858000"/>
                <a:gd name="connsiteX2" fmla="*/ 2570831 w 2570831"/>
                <a:gd name="connsiteY2" fmla="*/ 6858000 h 6858000"/>
                <a:gd name="connsiteX3" fmla="*/ 0 w 2570831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0831" h="6858000">
                  <a:moveTo>
                    <a:pt x="1649197" y="0"/>
                  </a:moveTo>
                  <a:lnTo>
                    <a:pt x="2570831" y="0"/>
                  </a:lnTo>
                  <a:lnTo>
                    <a:pt x="257083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xmlns="" id="{F990A05A-2B0C-4EA2-8A33-D5A7D8C1BC4F}"/>
                </a:ext>
              </a:extLst>
            </p:cNvPr>
            <p:cNvSpPr/>
            <p:nvPr/>
          </p:nvSpPr>
          <p:spPr>
            <a:xfrm>
              <a:off x="9754598" y="0"/>
              <a:ext cx="2437402" cy="6858000"/>
            </a:xfrm>
            <a:custGeom>
              <a:avLst/>
              <a:gdLst>
                <a:gd name="connsiteX0" fmla="*/ 1649197 w 2437402"/>
                <a:gd name="connsiteY0" fmla="*/ 0 h 6858000"/>
                <a:gd name="connsiteX1" fmla="*/ 2437402 w 2437402"/>
                <a:gd name="connsiteY1" fmla="*/ 0 h 6858000"/>
                <a:gd name="connsiteX2" fmla="*/ 2437402 w 2437402"/>
                <a:gd name="connsiteY2" fmla="*/ 6858000 h 6858000"/>
                <a:gd name="connsiteX3" fmla="*/ 0 w 243740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7402" h="6858000">
                  <a:moveTo>
                    <a:pt x="1649197" y="0"/>
                  </a:moveTo>
                  <a:lnTo>
                    <a:pt x="2437402" y="0"/>
                  </a:lnTo>
                  <a:lnTo>
                    <a:pt x="243740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xmlns="" id="{79BF84DA-56CC-4319-9B18-B6303F93EF5A}"/>
                </a:ext>
              </a:extLst>
            </p:cNvPr>
            <p:cNvSpPr/>
            <p:nvPr/>
          </p:nvSpPr>
          <p:spPr>
            <a:xfrm>
              <a:off x="10011320" y="0"/>
              <a:ext cx="2180680" cy="6858000"/>
            </a:xfrm>
            <a:custGeom>
              <a:avLst/>
              <a:gdLst>
                <a:gd name="connsiteX0" fmla="*/ 1649197 w 2180680"/>
                <a:gd name="connsiteY0" fmla="*/ 0 h 6858000"/>
                <a:gd name="connsiteX1" fmla="*/ 2180680 w 2180680"/>
                <a:gd name="connsiteY1" fmla="*/ 0 h 6858000"/>
                <a:gd name="connsiteX2" fmla="*/ 2180680 w 2180680"/>
                <a:gd name="connsiteY2" fmla="*/ 6858000 h 6858000"/>
                <a:gd name="connsiteX3" fmla="*/ 0 w 218068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0680" h="6858000">
                  <a:moveTo>
                    <a:pt x="1649197" y="0"/>
                  </a:moveTo>
                  <a:lnTo>
                    <a:pt x="2180680" y="0"/>
                  </a:lnTo>
                  <a:lnTo>
                    <a:pt x="218068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xmlns="" id="{3FE4855B-D7C3-4EA7-8050-5BDDB9E3A78A}"/>
                </a:ext>
              </a:extLst>
            </p:cNvPr>
            <p:cNvSpPr/>
            <p:nvPr/>
          </p:nvSpPr>
          <p:spPr>
            <a:xfrm>
              <a:off x="10544156" y="5626"/>
              <a:ext cx="1647844" cy="6852374"/>
            </a:xfrm>
            <a:custGeom>
              <a:avLst/>
              <a:gdLst>
                <a:gd name="connsiteX0" fmla="*/ 1647844 w 1647844"/>
                <a:gd name="connsiteY0" fmla="*/ 0 h 6852374"/>
                <a:gd name="connsiteX1" fmla="*/ 1647844 w 1647844"/>
                <a:gd name="connsiteY1" fmla="*/ 6852374 h 6852374"/>
                <a:gd name="connsiteX2" fmla="*/ 0 w 1647844"/>
                <a:gd name="connsiteY2" fmla="*/ 6852374 h 685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44" h="6852374">
                  <a:moveTo>
                    <a:pt x="1647844" y="0"/>
                  </a:moveTo>
                  <a:lnTo>
                    <a:pt x="1647844" y="6852374"/>
                  </a:lnTo>
                  <a:lnTo>
                    <a:pt x="0" y="6852374"/>
                  </a:lnTo>
                  <a:close/>
                </a:path>
              </a:pathLst>
            </a:custGeom>
            <a:solidFill>
              <a:schemeClr val="accent1">
                <a:lumMod val="75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xmlns="" id="{EC066EC5-6C2C-4006-B87D-E6C5CFDEF302}"/>
                </a:ext>
              </a:extLst>
            </p:cNvPr>
            <p:cNvSpPr/>
            <p:nvPr/>
          </p:nvSpPr>
          <p:spPr>
            <a:xfrm>
              <a:off x="10803086" y="1082358"/>
              <a:ext cx="1388914" cy="5775643"/>
            </a:xfrm>
            <a:custGeom>
              <a:avLst/>
              <a:gdLst>
                <a:gd name="connsiteX0" fmla="*/ 1388914 w 1388914"/>
                <a:gd name="connsiteY0" fmla="*/ 0 h 5775643"/>
                <a:gd name="connsiteX1" fmla="*/ 1388914 w 1388914"/>
                <a:gd name="connsiteY1" fmla="*/ 5775643 h 5775643"/>
                <a:gd name="connsiteX2" fmla="*/ 0 w 1388914"/>
                <a:gd name="connsiteY2" fmla="*/ 5775643 h 577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88914" h="5775643">
                  <a:moveTo>
                    <a:pt x="1388914" y="0"/>
                  </a:moveTo>
                  <a:lnTo>
                    <a:pt x="1388914" y="5775643"/>
                  </a:lnTo>
                  <a:lnTo>
                    <a:pt x="0" y="5775643"/>
                  </a:lnTo>
                  <a:close/>
                </a:path>
              </a:pathLst>
            </a:custGeom>
            <a:solidFill>
              <a:schemeClr val="accent1">
                <a:lumMod val="75000"/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it-IT"/>
            </a:p>
          </p:txBody>
        </p:sp>
      </p:grpSp>
      <p:sp>
        <p:nvSpPr>
          <p:cNvPr id="42" name="Titolo 41" descr="titolo">
            <a:extLst>
              <a:ext uri="{FF2B5EF4-FFF2-40B4-BE49-F238E27FC236}">
                <a16:creationId xmlns:a16="http://schemas.microsoft.com/office/drawing/2014/main" xmlns="" id="{72FCEAE4-FA74-4446-B2F5-9AFA2DA13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080" y="2142271"/>
            <a:ext cx="5578995" cy="879928"/>
          </a:xfrm>
        </p:spPr>
        <p:txBody>
          <a:bodyPr rtlCol="0"/>
          <a:lstStyle/>
          <a:p>
            <a:pPr rtl="0"/>
            <a:r>
              <a:rPr lang="it-IT" b="0"/>
              <a:t>GRAZIE</a:t>
            </a:r>
          </a:p>
        </p:txBody>
      </p:sp>
      <p:grpSp>
        <p:nvGrpSpPr>
          <p:cNvPr id="154" name="Gruppo 153">
            <a:extLst>
              <a:ext uri="{FF2B5EF4-FFF2-40B4-BE49-F238E27FC236}">
                <a16:creationId xmlns:a16="http://schemas.microsoft.com/office/drawing/2014/main" xmlns="" id="{FF17C705-3351-4B11-BD28-D0CACC12D3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822755" y="2930325"/>
            <a:ext cx="469807" cy="79404"/>
            <a:chOff x="9330846" y="5054600"/>
            <a:chExt cx="676275" cy="114300"/>
          </a:xfrm>
          <a:solidFill>
            <a:schemeClr val="bg1"/>
          </a:solidFill>
        </p:grpSpPr>
        <p:sp>
          <p:nvSpPr>
            <p:cNvPr id="155" name="Ovale 154">
              <a:extLst>
                <a:ext uri="{FF2B5EF4-FFF2-40B4-BE49-F238E27FC236}">
                  <a16:creationId xmlns:a16="http://schemas.microsoft.com/office/drawing/2014/main" xmlns="" id="{925FEBFE-A26D-4E0B-B884-7E186CD878E5}"/>
                </a:ext>
              </a:extLst>
            </p:cNvPr>
            <p:cNvSpPr/>
            <p:nvPr/>
          </p:nvSpPr>
          <p:spPr>
            <a:xfrm>
              <a:off x="933084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6" name="Ovale 155">
              <a:extLst>
                <a:ext uri="{FF2B5EF4-FFF2-40B4-BE49-F238E27FC236}">
                  <a16:creationId xmlns:a16="http://schemas.microsoft.com/office/drawing/2014/main" xmlns="" id="{2A24665D-D5CF-4F18-A88A-8E4471800E8D}"/>
                </a:ext>
              </a:extLst>
            </p:cNvPr>
            <p:cNvSpPr/>
            <p:nvPr/>
          </p:nvSpPr>
          <p:spPr>
            <a:xfrm>
              <a:off x="951817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7" name="Ovale 156">
              <a:extLst>
                <a:ext uri="{FF2B5EF4-FFF2-40B4-BE49-F238E27FC236}">
                  <a16:creationId xmlns:a16="http://schemas.microsoft.com/office/drawing/2014/main" xmlns="" id="{39F2203F-31BF-4705-AC57-E197602982AA}"/>
                </a:ext>
              </a:extLst>
            </p:cNvPr>
            <p:cNvSpPr/>
            <p:nvPr/>
          </p:nvSpPr>
          <p:spPr>
            <a:xfrm>
              <a:off x="9705496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  <p:sp>
          <p:nvSpPr>
            <p:cNvPr id="158" name="Ovale 157">
              <a:extLst>
                <a:ext uri="{FF2B5EF4-FFF2-40B4-BE49-F238E27FC236}">
                  <a16:creationId xmlns:a16="http://schemas.microsoft.com/office/drawing/2014/main" xmlns="" id="{D4734E32-080E-49F2-89F3-16F0DBB5D130}"/>
                </a:ext>
              </a:extLst>
            </p:cNvPr>
            <p:cNvSpPr/>
            <p:nvPr/>
          </p:nvSpPr>
          <p:spPr>
            <a:xfrm>
              <a:off x="9892821" y="5054600"/>
              <a:ext cx="114300" cy="1143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it-IT"/>
            </a:p>
          </p:txBody>
        </p:sp>
      </p:grpSp>
      <p:pic>
        <p:nvPicPr>
          <p:cNvPr id="94" name="Segnaposto contenuto 93" descr="Utente">
            <a:extLst>
              <a:ext uri="{FF2B5EF4-FFF2-40B4-BE49-F238E27FC236}">
                <a16:creationId xmlns:a16="http://schemas.microsoft.com/office/drawing/2014/main" xmlns="" id="{5AC6F288-703B-45A1-9B56-079BD755B2CB}"/>
              </a:ext>
            </a:extLst>
          </p:cNvPr>
          <p:cNvPicPr>
            <a:picLocks noGrp="1" noChangeAspect="1"/>
          </p:cNvPicPr>
          <p:nvPr>
            <p:ph sz="quarter" idx="22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/>
      </p:pic>
      <p:sp>
        <p:nvSpPr>
          <p:cNvPr id="80" name="Segnaposto testo 79" descr="nome dell'utente">
            <a:extLst>
              <a:ext uri="{FF2B5EF4-FFF2-40B4-BE49-F238E27FC236}">
                <a16:creationId xmlns:a16="http://schemas.microsoft.com/office/drawing/2014/main" xmlns="" id="{40F0AA8D-0756-4350-8005-9BCD0DDB3B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it-IT"/>
              <a:t>Nome</a:t>
            </a:r>
          </a:p>
        </p:txBody>
      </p:sp>
      <p:cxnSp>
        <p:nvCxnSpPr>
          <p:cNvPr id="131" name="Connettore diritto 130">
            <a:extLst>
              <a:ext uri="{FF2B5EF4-FFF2-40B4-BE49-F238E27FC236}">
                <a16:creationId xmlns:a16="http://schemas.microsoft.com/office/drawing/2014/main" xmlns="" id="{8695A66A-1D9E-4D4E-9067-DC97380D3F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41430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Segnaposto contenuto 95" descr="Ricevitore">
            <a:extLst>
              <a:ext uri="{FF2B5EF4-FFF2-40B4-BE49-F238E27FC236}">
                <a16:creationId xmlns:a16="http://schemas.microsoft.com/office/drawing/2014/main" xmlns="" id="{106CDB5A-A67F-441C-894F-3EDD7AD64C9A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/>
      </p:pic>
      <p:sp>
        <p:nvSpPr>
          <p:cNvPr id="86" name="Segnaposto testo 85" descr="telefono utente">
            <a:extLst>
              <a:ext uri="{FF2B5EF4-FFF2-40B4-BE49-F238E27FC236}">
                <a16:creationId xmlns:a16="http://schemas.microsoft.com/office/drawing/2014/main" xmlns="" id="{60CCF183-9FEB-4677-9379-BC01A7251D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it-IT"/>
              <a:t>Telefono</a:t>
            </a:r>
          </a:p>
        </p:txBody>
      </p:sp>
      <p:cxnSp>
        <p:nvCxnSpPr>
          <p:cNvPr id="132" name="Connettore diritto 131">
            <a:extLst>
              <a:ext uri="{FF2B5EF4-FFF2-40B4-BE49-F238E27FC236}">
                <a16:creationId xmlns:a16="http://schemas.microsoft.com/office/drawing/2014/main" xmlns="" id="{529648F7-20E3-4312-823A-D8265A94AF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48669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Segnaposto contenuto 97" descr="Busta">
            <a:extLst>
              <a:ext uri="{FF2B5EF4-FFF2-40B4-BE49-F238E27FC236}">
                <a16:creationId xmlns:a16="http://schemas.microsoft.com/office/drawing/2014/main" xmlns="" id="{0B9C03E0-6367-44D9-A740-AA6436F075E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/>
      </p:pic>
      <p:sp>
        <p:nvSpPr>
          <p:cNvPr id="87" name="Segnaposto testo 86" descr="indirizzo di posta elettronica dell'utente">
            <a:extLst>
              <a:ext uri="{FF2B5EF4-FFF2-40B4-BE49-F238E27FC236}">
                <a16:creationId xmlns:a16="http://schemas.microsoft.com/office/drawing/2014/main" xmlns="" id="{DF3FE72B-F9BD-472F-A413-71BEEF95F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it-IT"/>
              <a:t>Posta elettronica</a:t>
            </a:r>
          </a:p>
        </p:txBody>
      </p:sp>
      <p:cxnSp>
        <p:nvCxnSpPr>
          <p:cNvPr id="133" name="Connettore diritto 132">
            <a:extLst>
              <a:ext uri="{FF2B5EF4-FFF2-40B4-BE49-F238E27FC236}">
                <a16:creationId xmlns:a16="http://schemas.microsoft.com/office/drawing/2014/main" xmlns="" id="{8F841485-6093-48AB-9892-0FB58675C7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756601" y="5616258"/>
            <a:ext cx="4297680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Segnaposto contenuto 99" descr="Collegamento">
            <a:extLst>
              <a:ext uri="{FF2B5EF4-FFF2-40B4-BE49-F238E27FC236}">
                <a16:creationId xmlns:a16="http://schemas.microsoft.com/office/drawing/2014/main" xmlns="" id="{420E824D-10A7-42CB-A7E8-5298E3E84F02}"/>
              </a:ext>
            </a:extLst>
          </p:cNvPr>
          <p:cNvPicPr>
            <a:picLocks noGrp="1" noChangeAspect="1"/>
          </p:cNvPicPr>
          <p:nvPr>
            <p:ph sz="quarter" idx="21"/>
          </p:nvPr>
        </p:nvPicPr>
        <p:blipFill>
          <a:blip cstate="email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/>
      </p:pic>
      <p:sp>
        <p:nvSpPr>
          <p:cNvPr id="88" name="Segnaposto testo 87" descr="sito Web dell'utente">
            <a:extLst>
              <a:ext uri="{FF2B5EF4-FFF2-40B4-BE49-F238E27FC236}">
                <a16:creationId xmlns:a16="http://schemas.microsoft.com/office/drawing/2014/main" xmlns="" id="{3717E33B-5954-4CDC-B30A-BD21BED6DD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/>
          <a:lstStyle/>
          <a:p>
            <a:pPr rtl="0"/>
            <a:r>
              <a:rPr lang="it-IT"/>
              <a:t>Sito Web</a:t>
            </a:r>
          </a:p>
        </p:txBody>
      </p:sp>
    </p:spTree>
    <p:extLst>
      <p:ext uri="{BB962C8B-B14F-4D97-AF65-F5344CB8AC3E}">
        <p14:creationId xmlns:p14="http://schemas.microsoft.com/office/powerpoint/2010/main" xmlns="" val="2674200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xmlns="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Personalizzare questo modello</a:t>
            </a:r>
          </a:p>
        </p:txBody>
      </p:sp>
      <p:sp>
        <p:nvSpPr>
          <p:cNvPr id="8" name="Casella di testo 7">
            <a:hlinkClick r:id="rId3"/>
            <a:extLst>
              <a:ext uri="{FF2B5EF4-FFF2-40B4-BE49-F238E27FC236}">
                <a16:creationId xmlns:a16="http://schemas.microsoft.com/office/drawing/2014/main" xmlns="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8856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it-IT" sz="6000" u="sng" dirty="0">
                <a:solidFill>
                  <a:srgbClr val="0070C0"/>
                </a:solidFill>
              </a:rPr>
              <a:t>Istruzioni di modifica modelli e feedback</a:t>
            </a:r>
          </a:p>
        </p:txBody>
      </p:sp>
    </p:spTree>
    <p:extLst>
      <p:ext uri="{BB962C8B-B14F-4D97-AF65-F5344CB8AC3E}">
        <p14:creationId xmlns:p14="http://schemas.microsoft.com/office/powerpoint/2010/main" xmlns="" val="59582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MSFT_04_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2606E"/>
      </a:accent1>
      <a:accent2>
        <a:srgbClr val="0F3955"/>
      </a:accent2>
      <a:accent3>
        <a:srgbClr val="FFC000"/>
      </a:accent3>
      <a:accent4>
        <a:srgbClr val="BF678E"/>
      </a:accent4>
      <a:accent5>
        <a:srgbClr val="731F1C"/>
      </a:accent5>
      <a:accent6>
        <a:srgbClr val="7A9E56"/>
      </a:accent6>
      <a:hlink>
        <a:srgbClr val="00B0F0"/>
      </a:hlink>
      <a:folHlink>
        <a:srgbClr val="595959"/>
      </a:folHlink>
    </a:clrScheme>
    <a:fontScheme name="MSFT_04_Education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61154840_TF00475556_Win32" id="{09B89C78-072E-46A9-BEC3-B0EAC30776C4}" vid="{FD139930-29BB-4F13-B951-9BE4493E5D9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Presentazione didattica</Template>
  <TotalTime>205</TotalTime>
  <Words>2464</Words>
  <Application>Microsoft Office PowerPoint</Application>
  <PresentationFormat>Personalizzato</PresentationFormat>
  <Paragraphs>204</Paragraphs>
  <Slides>32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Tema di Office</vt:lpstr>
      <vt:lpstr>È un atto amministrativo datoriale per cui, nei casi previsti dalla legge, un organo o un ente, detentore  della specifica competenza a provvedere in una determinata materia, conferisce ad altro organo o ente, autoritativamente ed unilateralmente, una competenza di tipo derivato in quella stessa materia.  </vt:lpstr>
      <vt:lpstr>La delega é uno strumento di tipo organizzativo, finalizzato a realizzare un’organizzazione più razionale, semplificando le azioni amministrative attraverso il conferimento ad altro soggetto dell’esecuzione della prestazione o del compito. </vt:lpstr>
      <vt:lpstr>Le caratteristiche ddella delega</vt:lpstr>
      <vt:lpstr>Diapositiva 4</vt:lpstr>
      <vt:lpstr>Nullità __Annullabilità</vt:lpstr>
      <vt:lpstr>Validità degli atti del delegato in caso di illegittimità della delega</vt:lpstr>
      <vt:lpstr>I poteri del delegante, per effetto della delega nei confronti del delegato</vt:lpstr>
      <vt:lpstr>La delega di firma</vt:lpstr>
      <vt:lpstr>Le deleghe possibili per il Dirigente Scolastico</vt:lpstr>
      <vt:lpstr>Le deleghe possibili per il Dirigente Scolastico</vt:lpstr>
      <vt:lpstr>Le deleghe possibili per il Dirigente Scolastico</vt:lpstr>
      <vt:lpstr>Le deleghe possibili per il Dirigente Scolastico</vt:lpstr>
      <vt:lpstr>Le deleghe possibili per il Dirigente Scolastico</vt:lpstr>
      <vt:lpstr>Sostituzione del Dirigente scolastico in caso di assenza e/o impedimento </vt:lpstr>
      <vt:lpstr>Art. 44 Decreto 129/2018</vt:lpstr>
      <vt:lpstr>Diapositiva 16</vt:lpstr>
      <vt:lpstr>Diapositiva 17</vt:lpstr>
      <vt:lpstr>L’incarico ai Docenti FS</vt:lpstr>
      <vt:lpstr>Le caratteristiche della delega : la forma scritta</vt:lpstr>
      <vt:lpstr>Il requisito della certezza della data va incrociato con quello dell'accettazione da parte del delegato, con la conseguenza che qualora l'accettazione intervenga in data posteriore a quella della predisposizione dell' atto di delega, la validità della delega decorrerà dal momento dell'accettazione, essendo la delega un atto unilaterale recettizio che si perfeziona ed esplica i suoi effetti giuridici solo dal momento dell'avvenuta accettazione</vt:lpstr>
      <vt:lpstr>Diapositiva 21</vt:lpstr>
      <vt:lpstr>Diapositiva 22</vt:lpstr>
      <vt:lpstr>Il delegato deve avere poteri di iniziativa ed organizzazione autonomi    Il delegante non deve ingerirsi nell’attività del delegato, salvo il diritto di controllo dei risultati  </vt:lpstr>
      <vt:lpstr>La responsabilità</vt:lpstr>
      <vt:lpstr>Diapositiva 25</vt:lpstr>
      <vt:lpstr>Diapositiva 26</vt:lpstr>
      <vt:lpstr>Diapositiva 27</vt:lpstr>
      <vt:lpstr>Diapositiva 28</vt:lpstr>
      <vt:lpstr>Esempi</vt:lpstr>
      <vt:lpstr>Diapositiva 30</vt:lpstr>
      <vt:lpstr>GRAZIE</vt:lpstr>
      <vt:lpstr>Personalizzare questo modello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È un atto amministrativo datoriale per cui, nei casi previsti dalla legge, un organo o un ente, detentore  della specifica competenza a provvedere in una determinata materia, conferisce ad altro organo o ente, autoritativamente ed unilateralmente, una competenza di tipo derivato in quella stessa materia.  </dc:title>
  <dc:creator>Laura</dc:creator>
  <cp:lastModifiedBy>Serena</cp:lastModifiedBy>
  <cp:revision>5</cp:revision>
  <dcterms:created xsi:type="dcterms:W3CDTF">2026-09-16T05:14:08Z</dcterms:created>
  <dcterms:modified xsi:type="dcterms:W3CDTF">2026-10-10T09:46:38Z</dcterms:modified>
</cp:coreProperties>
</file>