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1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2" r:id="rId30"/>
    <p:sldId id="284" r:id="rId31"/>
    <p:sldId id="287" r:id="rId32"/>
    <p:sldId id="293" r:id="rId33"/>
    <p:sldId id="289" r:id="rId34"/>
    <p:sldId id="285" r:id="rId35"/>
    <p:sldId id="286" r:id="rId36"/>
    <p:sldId id="29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vorosi.it/nuovo-codice-di-comportamento-dei-dipendenti-pubblici-tra-digitalizzazione-etica-del-lavoro-e-soci/" TargetMode="External"/><Relationship Id="rId2" Type="http://schemas.openxmlformats.org/officeDocument/2006/relationships/hyperlink" Target="https://def.finanze.it/DocTribFrontend/getAttoNormativoDetail.do?ACTION=getArticolo&amp;id=%7b4BA76515-8333-4349-8A00-E137D6E00F46%7d&amp;codiceOrdinamento=200001100000300&amp;articolo=Articolo%2011%20ter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udiobclaw.it/comunicati/codice-comportamento-dipendenti-pubblici/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4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685800"/>
            <a:ext cx="109728" cy="5303520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2243866"/>
            <a:ext cx="4784771" cy="1671227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LA COMUNICAZIONE</a:t>
            </a:r>
            <a:br>
              <a:rPr dirty="0"/>
            </a:br>
            <a:r>
              <a:rPr dirty="0"/>
              <a:t>ISTITUZIONALE</a:t>
            </a:r>
          </a:p>
          <a:p>
            <a:pPr>
              <a:defRPr sz="2500">
                <a:solidFill>
                  <a:srgbClr val="BEDCD8"/>
                </a:solidFill>
                <a:latin typeface="Aptos"/>
              </a:defRPr>
            </a:pP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scuola</a:t>
            </a:r>
            <a:r>
              <a:rPr dirty="0"/>
              <a:t> </a:t>
            </a:r>
            <a:r>
              <a:rPr lang="it-IT" dirty="0"/>
              <a:t> dell’</a:t>
            </a:r>
            <a:r>
              <a:rPr dirty="0" err="1"/>
              <a:t>autonom</a:t>
            </a:r>
            <a:r>
              <a:rPr lang="it-IT" dirty="0"/>
              <a:t>i</a:t>
            </a:r>
            <a:r>
              <a:rPr dirty="0"/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4160520"/>
            <a:ext cx="9601200" cy="118872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Aptos"/>
              </a:defRPr>
            </a:pPr>
            <a:r>
              <a:t>Norme • responsabilità • canali • linguaggio • trasparenza • privacy • digitale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Quadro normativo aggiornato al settembre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A41432AC-4C06-DC67-8BFC-DA12A1CFF04C}"/>
              </a:ext>
            </a:extLst>
          </p:cNvPr>
          <p:cNvSpPr txBox="1"/>
          <p:nvPr/>
        </p:nvSpPr>
        <p:spPr>
          <a:xfrm>
            <a:off x="1051560" y="761999"/>
            <a:ext cx="5172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Incontro di formazione Docenti IIS Statista Aldo Moro</a:t>
            </a:r>
          </a:p>
          <a:p>
            <a:pPr algn="ctr"/>
            <a:r>
              <a:rPr lang="it-IT" dirty="0">
                <a:solidFill>
                  <a:schemeClr val="bg1"/>
                </a:solidFill>
              </a:rPr>
              <a:t>A.S. 2026/2027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786B1B1E-DFA1-3C6C-54D9-1D3EC21D0AB5}"/>
              </a:ext>
            </a:extLst>
          </p:cNvPr>
          <p:cNvSpPr txBox="1"/>
          <p:nvPr/>
        </p:nvSpPr>
        <p:spPr>
          <a:xfrm>
            <a:off x="5836331" y="5468471"/>
            <a:ext cx="4930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Presentazione a cura di Laura Bellanova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28831" y="997592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2. </a:t>
            </a:r>
            <a:r>
              <a:rPr dirty="0" err="1"/>
              <a:t>Perché</a:t>
            </a:r>
            <a:r>
              <a:rPr dirty="0"/>
              <a:t> </a:t>
            </a:r>
            <a:r>
              <a:rPr dirty="0" err="1"/>
              <a:t>parlarne</a:t>
            </a:r>
            <a:r>
              <a:rPr dirty="0"/>
              <a:t> a </a:t>
            </a:r>
            <a:r>
              <a:rPr dirty="0" err="1"/>
              <a:t>scuola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14891" y="2498149"/>
            <a:ext cx="10295069" cy="185076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Comunicare</a:t>
            </a:r>
            <a:r>
              <a:rPr b="1" dirty="0"/>
              <a:t> non </a:t>
            </a:r>
            <a:r>
              <a:rPr b="1" dirty="0" err="1"/>
              <a:t>significa</a:t>
            </a:r>
            <a:r>
              <a:rPr b="1" dirty="0"/>
              <a:t> </a:t>
            </a:r>
            <a:r>
              <a:rPr b="1" dirty="0" err="1"/>
              <a:t>soltanto</a:t>
            </a:r>
            <a:r>
              <a:rPr b="1" dirty="0"/>
              <a:t> </a:t>
            </a:r>
            <a:r>
              <a:rPr b="1" dirty="0" err="1"/>
              <a:t>trasmettere</a:t>
            </a:r>
            <a:r>
              <a:rPr b="1" dirty="0"/>
              <a:t> </a:t>
            </a:r>
            <a:r>
              <a:rPr b="1" dirty="0" err="1"/>
              <a:t>informazioni</a:t>
            </a:r>
            <a:r>
              <a:rPr b="1" dirty="0"/>
              <a:t>: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rendere</a:t>
            </a:r>
            <a:r>
              <a:rPr dirty="0"/>
              <a:t> </a:t>
            </a:r>
            <a:r>
              <a:rPr dirty="0" err="1"/>
              <a:t>comprensibile</a:t>
            </a:r>
            <a:r>
              <a:rPr dirty="0"/>
              <a:t> </a:t>
            </a:r>
            <a:r>
              <a:rPr dirty="0" err="1"/>
              <a:t>l’azione</a:t>
            </a:r>
            <a:r>
              <a:rPr dirty="0"/>
              <a:t> </a:t>
            </a:r>
            <a:r>
              <a:rPr dirty="0" err="1"/>
              <a:t>amministrativa</a:t>
            </a:r>
            <a:r>
              <a:rPr dirty="0"/>
              <a:t> ed </a:t>
            </a:r>
            <a:r>
              <a:rPr dirty="0" err="1"/>
              <a:t>educativa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La </a:t>
            </a:r>
            <a:r>
              <a:rPr b="1" dirty="0" err="1"/>
              <a:t>comunicazione</a:t>
            </a:r>
            <a:r>
              <a:rPr b="1" dirty="0"/>
              <a:t> del DS e della </a:t>
            </a:r>
            <a:r>
              <a:rPr b="1" dirty="0" err="1"/>
              <a:t>scuola</a:t>
            </a:r>
            <a:r>
              <a:rPr b="1"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coerente</a:t>
            </a:r>
            <a:r>
              <a:rPr dirty="0"/>
              <a:t> con </a:t>
            </a:r>
            <a:r>
              <a:rPr dirty="0" err="1"/>
              <a:t>competenze</a:t>
            </a:r>
            <a:r>
              <a:rPr dirty="0"/>
              <a:t>, </a:t>
            </a:r>
            <a:r>
              <a:rPr dirty="0" err="1"/>
              <a:t>procedimenti</a:t>
            </a:r>
            <a:r>
              <a:rPr dirty="0"/>
              <a:t>, </a:t>
            </a:r>
            <a:r>
              <a:rPr dirty="0" err="1"/>
              <a:t>responsabilità</a:t>
            </a:r>
            <a:r>
              <a:rPr dirty="0"/>
              <a:t> e </a:t>
            </a:r>
            <a:r>
              <a:rPr dirty="0" err="1"/>
              <a:t>finalità</a:t>
            </a:r>
            <a:r>
              <a:rPr dirty="0"/>
              <a:t> </a:t>
            </a:r>
            <a:r>
              <a:rPr dirty="0" err="1"/>
              <a:t>istituzionali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Una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efficace</a:t>
            </a:r>
            <a:r>
              <a:rPr b="1" dirty="0"/>
              <a:t> </a:t>
            </a:r>
            <a:r>
              <a:rPr dirty="0" err="1"/>
              <a:t>riduce</a:t>
            </a:r>
            <a:r>
              <a:rPr dirty="0"/>
              <a:t> </a:t>
            </a:r>
            <a:r>
              <a:rPr dirty="0" err="1"/>
              <a:t>ambiguità</a:t>
            </a:r>
            <a:r>
              <a:rPr dirty="0"/>
              <a:t>, </a:t>
            </a:r>
            <a:r>
              <a:rPr dirty="0" err="1"/>
              <a:t>conflitti</a:t>
            </a:r>
            <a:r>
              <a:rPr dirty="0"/>
              <a:t> </a:t>
            </a:r>
            <a:r>
              <a:rPr dirty="0" err="1"/>
              <a:t>interpretativi</a:t>
            </a:r>
            <a:r>
              <a:rPr dirty="0"/>
              <a:t> e </a:t>
            </a:r>
            <a:r>
              <a:rPr dirty="0" err="1"/>
              <a:t>richieste</a:t>
            </a:r>
            <a:r>
              <a:rPr dirty="0"/>
              <a:t> </a:t>
            </a:r>
            <a:r>
              <a:rPr dirty="0" err="1"/>
              <a:t>ripetitive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904001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3. 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istituzionale</a:t>
            </a:r>
            <a:r>
              <a:rPr dirty="0"/>
              <a:t>: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definizione</a:t>
            </a:r>
            <a:r>
              <a:rPr dirty="0"/>
              <a:t> </a:t>
            </a:r>
            <a:r>
              <a:rPr dirty="0" err="1"/>
              <a:t>operativa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68680" y="1874520"/>
            <a:ext cx="9966960" cy="396416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just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sz="2800" i="1" dirty="0">
                <a:solidFill>
                  <a:srgbClr val="FF0000"/>
                </a:solidFill>
              </a:rPr>
              <a:t>È </a:t>
            </a:r>
            <a:r>
              <a:rPr sz="2800" i="1" dirty="0" err="1">
                <a:solidFill>
                  <a:srgbClr val="FF0000"/>
                </a:solidFill>
              </a:rPr>
              <a:t>l’insieme</a:t>
            </a:r>
            <a:r>
              <a:rPr sz="2800" i="1" dirty="0">
                <a:solidFill>
                  <a:srgbClr val="FF0000"/>
                </a:solidFill>
              </a:rPr>
              <a:t> delle </a:t>
            </a:r>
            <a:r>
              <a:rPr sz="2800" i="1" dirty="0" err="1">
                <a:solidFill>
                  <a:srgbClr val="FF0000"/>
                </a:solidFill>
              </a:rPr>
              <a:t>attività</a:t>
            </a:r>
            <a:r>
              <a:rPr sz="2800" i="1" dirty="0">
                <a:solidFill>
                  <a:srgbClr val="FF0000"/>
                </a:solidFill>
              </a:rPr>
              <a:t> con cui </a:t>
            </a:r>
            <a:r>
              <a:rPr sz="2800" i="1" dirty="0" err="1">
                <a:solidFill>
                  <a:srgbClr val="FF0000"/>
                </a:solidFill>
              </a:rPr>
              <a:t>una</a:t>
            </a:r>
            <a:r>
              <a:rPr sz="2800" i="1" dirty="0">
                <a:solidFill>
                  <a:srgbClr val="FF0000"/>
                </a:solidFill>
              </a:rPr>
              <a:t> </a:t>
            </a:r>
            <a:r>
              <a:rPr sz="2800" i="1" dirty="0" err="1">
                <a:solidFill>
                  <a:srgbClr val="FF0000"/>
                </a:solidFill>
              </a:rPr>
              <a:t>pubblica</a:t>
            </a:r>
            <a:r>
              <a:rPr sz="2800" i="1" dirty="0">
                <a:solidFill>
                  <a:srgbClr val="FF0000"/>
                </a:solidFill>
              </a:rPr>
              <a:t> </a:t>
            </a:r>
            <a:r>
              <a:rPr sz="2800" i="1" dirty="0" err="1">
                <a:solidFill>
                  <a:srgbClr val="FF0000"/>
                </a:solidFill>
              </a:rPr>
              <a:t>amministrazione</a:t>
            </a:r>
            <a:r>
              <a:rPr sz="2800" i="1" dirty="0">
                <a:solidFill>
                  <a:srgbClr val="FF0000"/>
                </a:solidFill>
              </a:rPr>
              <a:t> </a:t>
            </a:r>
            <a:r>
              <a:rPr sz="2800" i="1" dirty="0" err="1">
                <a:solidFill>
                  <a:srgbClr val="FF0000"/>
                </a:solidFill>
              </a:rPr>
              <a:t>informa</a:t>
            </a:r>
            <a:r>
              <a:rPr sz="2800" i="1" dirty="0">
                <a:solidFill>
                  <a:srgbClr val="FF0000"/>
                </a:solidFill>
              </a:rPr>
              <a:t>, </a:t>
            </a:r>
            <a:r>
              <a:rPr sz="2800" i="1" dirty="0" err="1">
                <a:solidFill>
                  <a:srgbClr val="FF0000"/>
                </a:solidFill>
              </a:rPr>
              <a:t>rende</a:t>
            </a:r>
            <a:r>
              <a:rPr sz="2800" i="1" dirty="0">
                <a:solidFill>
                  <a:srgbClr val="FF0000"/>
                </a:solidFill>
              </a:rPr>
              <a:t> </a:t>
            </a:r>
            <a:r>
              <a:rPr sz="2800" i="1" dirty="0" err="1">
                <a:solidFill>
                  <a:srgbClr val="FF0000"/>
                </a:solidFill>
              </a:rPr>
              <a:t>conoscibile</a:t>
            </a:r>
            <a:r>
              <a:rPr sz="2800" i="1" dirty="0">
                <a:solidFill>
                  <a:srgbClr val="FF0000"/>
                </a:solidFill>
              </a:rPr>
              <a:t> la propria azione e </a:t>
            </a:r>
            <a:r>
              <a:rPr sz="2800" i="1" dirty="0" err="1">
                <a:solidFill>
                  <a:srgbClr val="FF0000"/>
                </a:solidFill>
              </a:rPr>
              <a:t>facilita</a:t>
            </a:r>
            <a:r>
              <a:rPr sz="2800" i="1" dirty="0">
                <a:solidFill>
                  <a:srgbClr val="FF0000"/>
                </a:solidFill>
              </a:rPr>
              <a:t> </a:t>
            </a:r>
            <a:r>
              <a:rPr sz="2800" i="1" dirty="0" err="1">
                <a:solidFill>
                  <a:srgbClr val="FF0000"/>
                </a:solidFill>
              </a:rPr>
              <a:t>l’accesso</a:t>
            </a:r>
            <a:r>
              <a:rPr sz="2800" i="1" dirty="0">
                <a:solidFill>
                  <a:srgbClr val="FF0000"/>
                </a:solidFill>
              </a:rPr>
              <a:t> a </a:t>
            </a:r>
            <a:r>
              <a:rPr sz="2800" i="1" dirty="0" err="1">
                <a:solidFill>
                  <a:srgbClr val="FF0000"/>
                </a:solidFill>
              </a:rPr>
              <a:t>servizi</a:t>
            </a:r>
            <a:r>
              <a:rPr sz="2800" i="1" dirty="0">
                <a:solidFill>
                  <a:srgbClr val="FF0000"/>
                </a:solidFill>
              </a:rPr>
              <a:t>, </a:t>
            </a:r>
            <a:r>
              <a:rPr sz="2800" i="1" dirty="0" err="1">
                <a:solidFill>
                  <a:srgbClr val="FF0000"/>
                </a:solidFill>
              </a:rPr>
              <a:t>procedimenti</a:t>
            </a:r>
            <a:r>
              <a:rPr sz="2800" i="1" dirty="0">
                <a:solidFill>
                  <a:srgbClr val="FF0000"/>
                </a:solidFill>
              </a:rPr>
              <a:t> e </a:t>
            </a:r>
            <a:r>
              <a:rPr sz="2800" i="1" dirty="0" err="1">
                <a:solidFill>
                  <a:srgbClr val="FF0000"/>
                </a:solidFill>
              </a:rPr>
              <a:t>informazioni</a:t>
            </a:r>
            <a:r>
              <a:rPr sz="2800" i="1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Nella </a:t>
            </a:r>
            <a:r>
              <a:rPr dirty="0" err="1"/>
              <a:t>scuola</a:t>
            </a:r>
            <a:r>
              <a:rPr dirty="0"/>
              <a:t> </a:t>
            </a:r>
            <a:r>
              <a:rPr dirty="0" err="1"/>
              <a:t>riguarda</a:t>
            </a:r>
            <a:r>
              <a:rPr dirty="0"/>
              <a:t> </a:t>
            </a:r>
            <a:r>
              <a:rPr dirty="0" err="1"/>
              <a:t>almeno</a:t>
            </a:r>
            <a:r>
              <a:rPr dirty="0"/>
              <a:t> quattro </a:t>
            </a:r>
            <a:r>
              <a:rPr dirty="0" err="1"/>
              <a:t>dimensioni</a:t>
            </a:r>
            <a:r>
              <a:rPr dirty="0"/>
              <a:t>: </a:t>
            </a:r>
            <a:endParaRPr lang="it-IT" dirty="0"/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informazione</a:t>
            </a:r>
            <a:r>
              <a:rPr b="1" dirty="0"/>
              <a:t>, </a:t>
            </a:r>
            <a:endParaRPr lang="it-IT" b="1" dirty="0"/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amministrativa</a:t>
            </a:r>
            <a:r>
              <a:rPr b="1" dirty="0"/>
              <a:t>, </a:t>
            </a:r>
            <a:endParaRPr lang="it-IT" b="1" dirty="0"/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relazione</a:t>
            </a:r>
            <a:r>
              <a:rPr b="1" dirty="0"/>
              <a:t> con </a:t>
            </a:r>
            <a:r>
              <a:rPr b="1" dirty="0" err="1"/>
              <a:t>l’utenza</a:t>
            </a:r>
            <a:r>
              <a:rPr b="1" dirty="0"/>
              <a:t>, </a:t>
            </a:r>
            <a:endParaRPr lang="it-IT" b="1" dirty="0"/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Ø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organizzativa</a:t>
            </a:r>
            <a:r>
              <a:rPr b="1" dirty="0"/>
              <a:t> interna.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La Legge 150/2000 </a:t>
            </a:r>
            <a:r>
              <a:rPr dirty="0" err="1"/>
              <a:t>disciplina</a:t>
            </a:r>
            <a:r>
              <a:rPr dirty="0"/>
              <a:t> le </a:t>
            </a:r>
            <a:r>
              <a:rPr dirty="0" err="1"/>
              <a:t>attività</a:t>
            </a:r>
            <a:r>
              <a:rPr dirty="0"/>
              <a:t> di </a:t>
            </a:r>
            <a:r>
              <a:rPr dirty="0" err="1"/>
              <a:t>informazione</a:t>
            </a:r>
            <a:r>
              <a:rPr dirty="0"/>
              <a:t> e </a:t>
            </a:r>
            <a:r>
              <a:rPr dirty="0" err="1"/>
              <a:t>comunicazione</a:t>
            </a:r>
            <a:r>
              <a:rPr dirty="0"/>
              <a:t> delle PA.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L. 150/2000, artt. 1-2 • Normattiva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4. Informazione e comunicazione: non sono la stessa cosa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0160" y="1481328"/>
            <a:ext cx="2230867" cy="424732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rPr sz="2400" dirty="0"/>
              <a:t>INFORMAZIONE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327596"/>
            <a:ext cx="4617720" cy="216366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notizia</a:t>
            </a:r>
            <a:r>
              <a:rPr sz="2800" dirty="0"/>
              <a:t> </a:t>
            </a:r>
            <a:r>
              <a:rPr sz="2800" dirty="0" err="1"/>
              <a:t>verificabile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tempestività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chiarezza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accessibilità</a:t>
            </a:r>
            <a:endParaRPr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626364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61324" y="1506624"/>
            <a:ext cx="2505622" cy="424732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rPr sz="2400" dirty="0"/>
              <a:t>COMUNICAZIONE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4500" y="2323652"/>
            <a:ext cx="4617720" cy="259455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relazione</a:t>
            </a:r>
            <a:r>
              <a:rPr sz="2800" dirty="0"/>
              <a:t> e </a:t>
            </a:r>
            <a:r>
              <a:rPr sz="2800" dirty="0" err="1"/>
              <a:t>comprensione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contestualizzazione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ascolto</a:t>
            </a:r>
            <a:endParaRPr sz="2800"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sz="2800" dirty="0" err="1"/>
              <a:t>responsabilità</a:t>
            </a:r>
            <a:r>
              <a:rPr sz="2800" dirty="0"/>
              <a:t> del </a:t>
            </a:r>
            <a:r>
              <a:rPr sz="2800" dirty="0" err="1"/>
              <a:t>messaggio</a:t>
            </a:r>
            <a:endParaRPr sz="2800" dirty="0"/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5. Le fonti costituzionali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8037" y="1682675"/>
            <a:ext cx="10698480" cy="315881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Art. 3 Cost.:</a:t>
            </a:r>
            <a:r>
              <a:rPr lang="it-IT" dirty="0"/>
              <a:t>  </a:t>
            </a:r>
            <a:r>
              <a:rPr dirty="0"/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uguaglianza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rimozione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degli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ostacoli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limitano</a:t>
            </a:r>
            <a:r>
              <a:rPr dirty="0"/>
              <a:t> </a:t>
            </a:r>
            <a:r>
              <a:rPr dirty="0" err="1"/>
              <a:t>partecipazione</a:t>
            </a:r>
            <a:r>
              <a:rPr dirty="0"/>
              <a:t> e </a:t>
            </a:r>
            <a:r>
              <a:rPr dirty="0" err="1"/>
              <a:t>accessibilità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lang="it-IT" dirty="0"/>
              <a:t>Art. 21 Cost.: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libertà di manifestazione del pensiero e libertà di informazione.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lang="it-IT" dirty="0"/>
              <a:t>Art. 97 Cost.: 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buon andamento e imparzialità </a:t>
            </a:r>
            <a:r>
              <a:rPr lang="it-IT" dirty="0"/>
              <a:t>dell’amministrazione.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dirty="0"/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comunicazione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istituzionale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si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colloca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quindi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dentro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una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più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ampia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esigenza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di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amministrazione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conoscibile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imparziale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 e </a:t>
            </a:r>
            <a:r>
              <a:rPr b="1" dirty="0" err="1">
                <a:solidFill>
                  <a:schemeClr val="accent1">
                    <a:lumMod val="50000"/>
                  </a:schemeClr>
                </a:solidFill>
              </a:rPr>
              <a:t>accessibile</a:t>
            </a:r>
            <a:r>
              <a:rPr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Costituzione della Repubblica italiana, artt. 3, 21, 97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6. La Legge 150/2000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24150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È il </a:t>
            </a:r>
            <a:r>
              <a:rPr b="1" dirty="0" err="1"/>
              <a:t>riferimento</a:t>
            </a:r>
            <a:r>
              <a:rPr b="1" dirty="0"/>
              <a:t> </a:t>
            </a:r>
            <a:r>
              <a:rPr b="1" dirty="0" err="1"/>
              <a:t>organico</a:t>
            </a:r>
            <a:r>
              <a:rPr b="1" dirty="0"/>
              <a:t> per </a:t>
            </a:r>
            <a:r>
              <a:rPr b="1" dirty="0" err="1"/>
              <a:t>informazione</a:t>
            </a:r>
            <a:r>
              <a:rPr b="1" dirty="0"/>
              <a:t> e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dirty="0"/>
              <a:t>delle </a:t>
            </a:r>
            <a:r>
              <a:rPr dirty="0" err="1"/>
              <a:t>pubbliche</a:t>
            </a:r>
            <a:r>
              <a:rPr dirty="0"/>
              <a:t> </a:t>
            </a:r>
            <a:r>
              <a:rPr dirty="0" err="1"/>
              <a:t>amministrazioni</a:t>
            </a:r>
            <a:r>
              <a:rPr dirty="0"/>
              <a:t>.</a:t>
            </a:r>
            <a:endParaRPr lang="it-IT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Art. 1: </a:t>
            </a:r>
            <a:r>
              <a:rPr dirty="0" err="1"/>
              <a:t>collega</a:t>
            </a:r>
            <a:r>
              <a:rPr dirty="0"/>
              <a:t> tali </a:t>
            </a:r>
            <a:r>
              <a:rPr dirty="0" err="1"/>
              <a:t>attività</a:t>
            </a:r>
            <a:r>
              <a:rPr dirty="0"/>
              <a:t> ai </a:t>
            </a:r>
            <a:r>
              <a:rPr dirty="0" err="1"/>
              <a:t>principi</a:t>
            </a:r>
            <a:r>
              <a:rPr dirty="0"/>
              <a:t> di </a:t>
            </a:r>
            <a:r>
              <a:rPr b="1" dirty="0" err="1">
                <a:solidFill>
                  <a:srgbClr val="336600"/>
                </a:solidFill>
              </a:rPr>
              <a:t>trasparenza</a:t>
            </a:r>
            <a:r>
              <a:rPr b="1" dirty="0">
                <a:solidFill>
                  <a:srgbClr val="336600"/>
                </a:solidFill>
              </a:rPr>
              <a:t> ed </a:t>
            </a:r>
            <a:r>
              <a:rPr b="1" dirty="0" err="1">
                <a:solidFill>
                  <a:srgbClr val="336600"/>
                </a:solidFill>
              </a:rPr>
              <a:t>efficacia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dirty="0" err="1"/>
              <a:t>dell’azione</a:t>
            </a:r>
            <a:r>
              <a:rPr dirty="0"/>
              <a:t> </a:t>
            </a:r>
            <a:r>
              <a:rPr dirty="0" err="1"/>
              <a:t>amministrativa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Art. 2: </a:t>
            </a:r>
            <a:r>
              <a:rPr dirty="0" err="1"/>
              <a:t>ammette</a:t>
            </a:r>
            <a:r>
              <a:rPr dirty="0"/>
              <a:t> </a:t>
            </a:r>
            <a:r>
              <a:rPr b="1" dirty="0">
                <a:solidFill>
                  <a:srgbClr val="336600"/>
                </a:solidFill>
              </a:rPr>
              <a:t>ogni mezzo </a:t>
            </a:r>
            <a:r>
              <a:rPr b="1" dirty="0" err="1">
                <a:solidFill>
                  <a:srgbClr val="336600"/>
                </a:solidFill>
              </a:rPr>
              <a:t>idoneo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dirty="0"/>
              <a:t>alla </a:t>
            </a:r>
            <a:r>
              <a:rPr dirty="0" err="1"/>
              <a:t>diffusione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messaggi</a:t>
            </a:r>
            <a:r>
              <a:rPr dirty="0"/>
              <a:t>, </a:t>
            </a:r>
            <a:r>
              <a:rPr dirty="0" err="1"/>
              <a:t>comprese</a:t>
            </a:r>
            <a:r>
              <a:rPr dirty="0"/>
              <a:t> </a:t>
            </a:r>
            <a:r>
              <a:rPr b="1" dirty="0" err="1">
                <a:solidFill>
                  <a:srgbClr val="336600"/>
                </a:solidFill>
              </a:rPr>
              <a:t>strutture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informatiche</a:t>
            </a:r>
            <a:r>
              <a:rPr b="1" dirty="0">
                <a:solidFill>
                  <a:srgbClr val="336600"/>
                </a:solidFill>
              </a:rPr>
              <a:t>, </a:t>
            </a:r>
            <a:r>
              <a:rPr b="1" dirty="0" err="1">
                <a:solidFill>
                  <a:srgbClr val="336600"/>
                </a:solidFill>
              </a:rPr>
              <a:t>sportelli</a:t>
            </a:r>
            <a:r>
              <a:rPr b="1" dirty="0">
                <a:solidFill>
                  <a:srgbClr val="336600"/>
                </a:solidFill>
              </a:rPr>
              <a:t> e </a:t>
            </a:r>
            <a:r>
              <a:rPr b="1" dirty="0" err="1">
                <a:solidFill>
                  <a:srgbClr val="336600"/>
                </a:solidFill>
              </a:rPr>
              <a:t>sistemi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telematici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multimediali</a:t>
            </a:r>
            <a:r>
              <a:rPr b="1" dirty="0">
                <a:solidFill>
                  <a:srgbClr val="33660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Art. 6: individua </a:t>
            </a:r>
            <a:r>
              <a:rPr b="1" dirty="0" err="1"/>
              <a:t>strutture</a:t>
            </a:r>
            <a:r>
              <a:rPr b="1" dirty="0"/>
              <a:t> e </a:t>
            </a:r>
            <a:r>
              <a:rPr b="1" dirty="0" err="1"/>
              <a:t>strumenti</a:t>
            </a:r>
            <a:r>
              <a:rPr b="1" dirty="0"/>
              <a:t> </a:t>
            </a:r>
            <a:r>
              <a:rPr dirty="0" err="1"/>
              <a:t>dell’attività</a:t>
            </a:r>
            <a:r>
              <a:rPr dirty="0"/>
              <a:t> di </a:t>
            </a:r>
            <a:r>
              <a:rPr dirty="0" err="1"/>
              <a:t>informazione</a:t>
            </a:r>
            <a:r>
              <a:rPr dirty="0"/>
              <a:t> e </a:t>
            </a:r>
            <a:r>
              <a:rPr dirty="0" err="1"/>
              <a:t>comunicazione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L. 150/2000 • Normattiva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7. La </a:t>
            </a:r>
            <a:r>
              <a:rPr dirty="0" err="1"/>
              <a:t>scuola</a:t>
            </a:r>
            <a:r>
              <a:rPr dirty="0"/>
              <a:t> è </a:t>
            </a:r>
            <a:r>
              <a:rPr dirty="0" err="1"/>
              <a:t>una</a:t>
            </a:r>
            <a:r>
              <a:rPr dirty="0"/>
              <a:t> PA, ma ha </a:t>
            </a:r>
            <a:r>
              <a:rPr dirty="0" err="1"/>
              <a:t>una</a:t>
            </a:r>
            <a:r>
              <a:rPr dirty="0"/>
              <a:t> propria </a:t>
            </a:r>
            <a:r>
              <a:rPr dirty="0" err="1"/>
              <a:t>identità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170791" y="1960581"/>
            <a:ext cx="10698480" cy="22867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L’istituzione</a:t>
            </a:r>
            <a:r>
              <a:rPr dirty="0"/>
              <a:t> </a:t>
            </a:r>
            <a:r>
              <a:rPr dirty="0" err="1"/>
              <a:t>scolastica</a:t>
            </a:r>
            <a:r>
              <a:rPr dirty="0"/>
              <a:t> è </a:t>
            </a:r>
            <a:r>
              <a:rPr dirty="0" err="1"/>
              <a:t>espressione</a:t>
            </a:r>
            <a:r>
              <a:rPr dirty="0"/>
              <a:t> di </a:t>
            </a:r>
            <a:r>
              <a:rPr dirty="0" err="1"/>
              <a:t>autonomia</a:t>
            </a:r>
            <a:r>
              <a:rPr dirty="0"/>
              <a:t> </a:t>
            </a:r>
            <a:r>
              <a:rPr dirty="0" err="1"/>
              <a:t>funzionale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DPR 275/1999 </a:t>
            </a:r>
            <a:r>
              <a:rPr dirty="0" err="1"/>
              <a:t>collega</a:t>
            </a:r>
            <a:r>
              <a:rPr dirty="0"/>
              <a:t> </a:t>
            </a:r>
            <a:r>
              <a:rPr dirty="0" err="1"/>
              <a:t>l’autonomia</a:t>
            </a:r>
            <a:r>
              <a:rPr dirty="0"/>
              <a:t> alla </a:t>
            </a:r>
            <a:r>
              <a:rPr dirty="0" err="1"/>
              <a:t>definizione</a:t>
            </a:r>
            <a:r>
              <a:rPr dirty="0"/>
              <a:t> e </a:t>
            </a:r>
            <a:r>
              <a:rPr dirty="0" err="1"/>
              <a:t>realizzazione</a:t>
            </a:r>
            <a:r>
              <a:rPr dirty="0"/>
              <a:t> </a:t>
            </a:r>
            <a:r>
              <a:rPr dirty="0" err="1"/>
              <a:t>dell’offerta</a:t>
            </a:r>
            <a:r>
              <a:rPr dirty="0"/>
              <a:t> </a:t>
            </a:r>
            <a:r>
              <a:rPr dirty="0" err="1"/>
              <a:t>formativa</a:t>
            </a:r>
            <a:r>
              <a:rPr dirty="0"/>
              <a:t> e </a:t>
            </a:r>
            <a:r>
              <a:rPr dirty="0" err="1"/>
              <a:t>all’interazione</a:t>
            </a:r>
            <a:r>
              <a:rPr dirty="0"/>
              <a:t> con </a:t>
            </a:r>
            <a:r>
              <a:rPr dirty="0" err="1"/>
              <a:t>famiglie</a:t>
            </a:r>
            <a:r>
              <a:rPr dirty="0"/>
              <a:t>, </a:t>
            </a:r>
            <a:r>
              <a:rPr dirty="0" err="1"/>
              <a:t>territorio</a:t>
            </a:r>
            <a:r>
              <a:rPr dirty="0"/>
              <a:t> ed </a:t>
            </a:r>
            <a:r>
              <a:rPr dirty="0" err="1"/>
              <a:t>enti</a:t>
            </a:r>
            <a:r>
              <a:rPr dirty="0"/>
              <a:t> </a:t>
            </a:r>
            <a:r>
              <a:rPr dirty="0" err="1"/>
              <a:t>locali</a:t>
            </a:r>
            <a:r>
              <a:rPr dirty="0"/>
              <a:t>.</a:t>
            </a:r>
            <a:endParaRPr lang="it-IT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dirty="0"/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rgbClr val="336600"/>
                </a:solidFill>
              </a:rPr>
              <a:t>La </a:t>
            </a:r>
            <a:r>
              <a:rPr b="1" dirty="0" err="1">
                <a:solidFill>
                  <a:srgbClr val="336600"/>
                </a:solidFill>
              </a:rPr>
              <a:t>comunicazione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deve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quindi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esprimere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l’identità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dell’istituto</a:t>
            </a:r>
            <a:r>
              <a:rPr b="1" dirty="0">
                <a:solidFill>
                  <a:srgbClr val="336600"/>
                </a:solidFill>
              </a:rPr>
              <a:t> senza </a:t>
            </a:r>
            <a:r>
              <a:rPr b="1" dirty="0" err="1">
                <a:solidFill>
                  <a:srgbClr val="336600"/>
                </a:solidFill>
              </a:rPr>
              <a:t>trasformarsi</a:t>
            </a:r>
            <a:r>
              <a:rPr b="1" dirty="0">
                <a:solidFill>
                  <a:srgbClr val="336600"/>
                </a:solidFill>
              </a:rPr>
              <a:t> in </a:t>
            </a:r>
            <a:r>
              <a:rPr b="1" dirty="0" err="1">
                <a:solidFill>
                  <a:srgbClr val="336600"/>
                </a:solidFill>
              </a:rPr>
              <a:t>comunicazione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personale</a:t>
            </a:r>
            <a:r>
              <a:rPr b="1" dirty="0">
                <a:solidFill>
                  <a:srgbClr val="336600"/>
                </a:solidFill>
              </a:rPr>
              <a:t> del </a:t>
            </a:r>
            <a:r>
              <a:rPr b="1" dirty="0" err="1">
                <a:solidFill>
                  <a:srgbClr val="336600"/>
                </a:solidFill>
              </a:rPr>
              <a:t>dirigente</a:t>
            </a:r>
            <a:r>
              <a:rPr lang="it-IT" b="1" dirty="0">
                <a:solidFill>
                  <a:srgbClr val="336600"/>
                </a:solidFill>
              </a:rPr>
              <a:t> o di un docente.</a:t>
            </a:r>
            <a:endParaRPr b="1" dirty="0">
              <a:solidFill>
                <a:srgbClr val="33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DPR 275/1999, art. 1 • Normattiva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152F0C63-AAAE-A55D-BB14-DE06D780D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59" y="191621"/>
            <a:ext cx="11438965" cy="643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6821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9. Il principio di competenza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73" y="1664746"/>
            <a:ext cx="10698480" cy="315881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Prima di </a:t>
            </a:r>
            <a:r>
              <a:rPr dirty="0" err="1"/>
              <a:t>comunicare</a:t>
            </a:r>
            <a:r>
              <a:rPr dirty="0"/>
              <a:t> </a:t>
            </a:r>
            <a:r>
              <a:rPr dirty="0" err="1"/>
              <a:t>occorre</a:t>
            </a:r>
            <a:r>
              <a:rPr dirty="0"/>
              <a:t> </a:t>
            </a:r>
            <a:r>
              <a:rPr dirty="0" err="1"/>
              <a:t>chiedersi</a:t>
            </a:r>
            <a:r>
              <a:rPr dirty="0"/>
              <a:t>: </a:t>
            </a:r>
            <a:endParaRPr lang="it-IT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chi ha il </a:t>
            </a:r>
            <a:r>
              <a:rPr b="1" u="sng" dirty="0" err="1"/>
              <a:t>potere</a:t>
            </a:r>
            <a:r>
              <a:rPr b="1" u="sng" dirty="0"/>
              <a:t> di </a:t>
            </a:r>
            <a:r>
              <a:rPr b="1" u="sng" dirty="0" err="1"/>
              <a:t>decidere</a:t>
            </a:r>
            <a:r>
              <a:rPr b="1" dirty="0"/>
              <a:t>? </a:t>
            </a:r>
            <a:endParaRPr lang="it-IT" b="1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chi ha il </a:t>
            </a:r>
            <a:r>
              <a:rPr b="1" u="sng" dirty="0" err="1"/>
              <a:t>compito</a:t>
            </a:r>
            <a:r>
              <a:rPr b="1" u="sng" dirty="0"/>
              <a:t> di </a:t>
            </a:r>
            <a:r>
              <a:rPr b="1" u="sng" dirty="0" err="1"/>
              <a:t>istruire</a:t>
            </a:r>
            <a:r>
              <a:rPr b="1" dirty="0"/>
              <a:t>? </a:t>
            </a:r>
            <a:endParaRPr lang="it-IT" b="1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chi </a:t>
            </a:r>
            <a:r>
              <a:rPr b="1" dirty="0" err="1"/>
              <a:t>deve</a:t>
            </a:r>
            <a:r>
              <a:rPr b="1" dirty="0"/>
              <a:t> </a:t>
            </a:r>
            <a:r>
              <a:rPr b="1" u="sng" dirty="0" err="1"/>
              <a:t>informare</a:t>
            </a:r>
            <a:r>
              <a:rPr b="1" dirty="0"/>
              <a:t>?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Una </a:t>
            </a:r>
            <a:r>
              <a:rPr dirty="0" err="1"/>
              <a:t>comunicazione</a:t>
            </a:r>
            <a:r>
              <a:rPr dirty="0"/>
              <a:t> non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attribuire</a:t>
            </a:r>
            <a:r>
              <a:rPr dirty="0"/>
              <a:t> a un </a:t>
            </a:r>
            <a:r>
              <a:rPr dirty="0" err="1"/>
              <a:t>organo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competenza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legge</a:t>
            </a:r>
            <a:r>
              <a:rPr dirty="0"/>
              <a:t> </a:t>
            </a:r>
            <a:r>
              <a:rPr dirty="0" err="1"/>
              <a:t>assegna</a:t>
            </a:r>
            <a:r>
              <a:rPr dirty="0"/>
              <a:t> ad </a:t>
            </a:r>
            <a:r>
              <a:rPr dirty="0" err="1"/>
              <a:t>altro</a:t>
            </a:r>
            <a:r>
              <a:rPr dirty="0"/>
              <a:t> </a:t>
            </a:r>
            <a:r>
              <a:rPr dirty="0" err="1"/>
              <a:t>soggetto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canale</a:t>
            </a:r>
            <a:r>
              <a:rPr dirty="0"/>
              <a:t> non </a:t>
            </a:r>
            <a:r>
              <a:rPr dirty="0" err="1"/>
              <a:t>corregge</a:t>
            </a:r>
            <a:r>
              <a:rPr dirty="0"/>
              <a:t> un </a:t>
            </a:r>
            <a:r>
              <a:rPr dirty="0" err="1"/>
              <a:t>difetto</a:t>
            </a:r>
            <a:r>
              <a:rPr dirty="0"/>
              <a:t> di </a:t>
            </a:r>
            <a:r>
              <a:rPr dirty="0" err="1"/>
              <a:t>competenza</a:t>
            </a:r>
            <a:r>
              <a:rPr dirty="0"/>
              <a:t>: </a:t>
            </a:r>
            <a:r>
              <a:rPr b="1" dirty="0" err="1"/>
              <a:t>una</a:t>
            </a:r>
            <a:r>
              <a:rPr b="1" dirty="0"/>
              <a:t> PEC </a:t>
            </a:r>
            <a:r>
              <a:rPr b="1" dirty="0" err="1"/>
              <a:t>formalmente</a:t>
            </a:r>
            <a:r>
              <a:rPr b="1" dirty="0"/>
              <a:t> </a:t>
            </a:r>
            <a:r>
              <a:rPr b="1" dirty="0" err="1"/>
              <a:t>corretta</a:t>
            </a:r>
            <a:r>
              <a:rPr b="1" dirty="0"/>
              <a:t> non </a:t>
            </a:r>
            <a:r>
              <a:rPr b="1" dirty="0" err="1"/>
              <a:t>rende</a:t>
            </a:r>
            <a:r>
              <a:rPr b="1" dirty="0"/>
              <a:t> </a:t>
            </a:r>
            <a:r>
              <a:rPr b="1" dirty="0" err="1"/>
              <a:t>legittimo</a:t>
            </a:r>
            <a:r>
              <a:rPr b="1" dirty="0"/>
              <a:t> un </a:t>
            </a:r>
            <a:r>
              <a:rPr b="1" dirty="0" err="1"/>
              <a:t>contenuto</a:t>
            </a:r>
            <a:r>
              <a:rPr b="1" dirty="0"/>
              <a:t> </a:t>
            </a:r>
            <a:r>
              <a:rPr b="1" dirty="0" err="1"/>
              <a:t>adottato</a:t>
            </a:r>
            <a:r>
              <a:rPr b="1" dirty="0"/>
              <a:t> dal </a:t>
            </a:r>
            <a:r>
              <a:rPr b="1" dirty="0" err="1"/>
              <a:t>soggetto</a:t>
            </a:r>
            <a:r>
              <a:rPr b="1" dirty="0"/>
              <a:t> </a:t>
            </a:r>
            <a:r>
              <a:rPr b="1" dirty="0" err="1"/>
              <a:t>sbagliato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0236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10. </a:t>
            </a:r>
            <a:r>
              <a:rPr dirty="0" err="1"/>
              <a:t>Comunicazione</a:t>
            </a:r>
            <a:r>
              <a:rPr dirty="0"/>
              <a:t> e </a:t>
            </a:r>
            <a:r>
              <a:rPr dirty="0" err="1"/>
              <a:t>procedimento</a:t>
            </a:r>
            <a:r>
              <a:rPr dirty="0"/>
              <a:t> </a:t>
            </a:r>
            <a:r>
              <a:rPr dirty="0" err="1"/>
              <a:t>amministrativo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2095052"/>
            <a:ext cx="10698480" cy="185076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La L. 241/1990 </a:t>
            </a:r>
            <a:r>
              <a:rPr dirty="0" err="1"/>
              <a:t>disciplina</a:t>
            </a:r>
            <a:r>
              <a:rPr dirty="0"/>
              <a:t> il </a:t>
            </a:r>
            <a:r>
              <a:rPr dirty="0" err="1"/>
              <a:t>rapporto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amministrazione</a:t>
            </a:r>
            <a:r>
              <a:rPr dirty="0"/>
              <a:t> e </a:t>
            </a:r>
            <a:r>
              <a:rPr dirty="0" err="1"/>
              <a:t>destinatari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procedimento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Art. 8: </a:t>
            </a:r>
            <a:r>
              <a:rPr b="1" dirty="0"/>
              <a:t>la </a:t>
            </a:r>
            <a:r>
              <a:rPr b="1" dirty="0" err="1"/>
              <a:t>comunicazione</a:t>
            </a:r>
            <a:r>
              <a:rPr b="1" dirty="0"/>
              <a:t> di </a:t>
            </a:r>
            <a:r>
              <a:rPr b="1" dirty="0" err="1"/>
              <a:t>avvio</a:t>
            </a:r>
            <a:r>
              <a:rPr b="1" dirty="0"/>
              <a:t> </a:t>
            </a:r>
            <a:r>
              <a:rPr b="1" dirty="0" err="1"/>
              <a:t>deve</a:t>
            </a:r>
            <a:r>
              <a:rPr b="1" dirty="0"/>
              <a:t> </a:t>
            </a:r>
            <a:r>
              <a:rPr b="1" dirty="0" err="1"/>
              <a:t>indicare</a:t>
            </a:r>
            <a:r>
              <a:rPr b="1" dirty="0"/>
              <a:t> </a:t>
            </a:r>
            <a:r>
              <a:rPr b="1" dirty="0" err="1"/>
              <a:t>amministrazione</a:t>
            </a:r>
            <a:r>
              <a:rPr b="1" dirty="0"/>
              <a:t> </a:t>
            </a:r>
            <a:r>
              <a:rPr b="1" dirty="0" err="1"/>
              <a:t>competente</a:t>
            </a:r>
            <a:r>
              <a:rPr b="1" dirty="0"/>
              <a:t>, </a:t>
            </a:r>
            <a:r>
              <a:rPr b="1" dirty="0" err="1"/>
              <a:t>oggetto</a:t>
            </a:r>
            <a:r>
              <a:rPr b="1" dirty="0"/>
              <a:t>, </a:t>
            </a:r>
            <a:r>
              <a:rPr b="1" dirty="0" err="1"/>
              <a:t>ufficio</a:t>
            </a:r>
            <a:r>
              <a:rPr b="1" dirty="0"/>
              <a:t>, </a:t>
            </a:r>
            <a:r>
              <a:rPr b="1" dirty="0" err="1"/>
              <a:t>responsabile</a:t>
            </a:r>
            <a:r>
              <a:rPr b="1" dirty="0"/>
              <a:t>, </a:t>
            </a:r>
            <a:r>
              <a:rPr b="1" dirty="0" err="1"/>
              <a:t>termine</a:t>
            </a:r>
            <a:r>
              <a:rPr b="1" dirty="0"/>
              <a:t> e </a:t>
            </a:r>
            <a:r>
              <a:rPr b="1" dirty="0" err="1"/>
              <a:t>rimedi</a:t>
            </a:r>
            <a:r>
              <a:rPr b="1" dirty="0"/>
              <a:t> </a:t>
            </a:r>
            <a:r>
              <a:rPr b="1" dirty="0" err="1"/>
              <a:t>contro</a:t>
            </a:r>
            <a:r>
              <a:rPr b="1" dirty="0"/>
              <a:t> </a:t>
            </a:r>
            <a:r>
              <a:rPr b="1" dirty="0" err="1"/>
              <a:t>l’inerzia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amministrativa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b="1" dirty="0" err="1"/>
              <a:t>consentire</a:t>
            </a:r>
            <a:r>
              <a:rPr b="1" dirty="0"/>
              <a:t> al </a:t>
            </a:r>
            <a:r>
              <a:rPr b="1" dirty="0" err="1"/>
              <a:t>destinatario</a:t>
            </a:r>
            <a:r>
              <a:rPr b="1" dirty="0"/>
              <a:t> di </a:t>
            </a:r>
            <a:r>
              <a:rPr b="1" dirty="0" err="1"/>
              <a:t>comprendere</a:t>
            </a:r>
            <a:r>
              <a:rPr b="1" dirty="0"/>
              <a:t> </a:t>
            </a:r>
            <a:r>
              <a:rPr b="1" dirty="0" err="1"/>
              <a:t>che</a:t>
            </a:r>
            <a:r>
              <a:rPr b="1" dirty="0"/>
              <a:t> </a:t>
            </a:r>
            <a:r>
              <a:rPr b="1" dirty="0" err="1"/>
              <a:t>cosa</a:t>
            </a:r>
            <a:r>
              <a:rPr b="1" dirty="0"/>
              <a:t> </a:t>
            </a:r>
            <a:r>
              <a:rPr b="1" dirty="0" err="1"/>
              <a:t>sta</a:t>
            </a:r>
            <a:r>
              <a:rPr b="1" dirty="0"/>
              <a:t> </a:t>
            </a:r>
            <a:r>
              <a:rPr b="1" dirty="0" err="1"/>
              <a:t>accadendo</a:t>
            </a:r>
            <a:r>
              <a:rPr b="1" dirty="0"/>
              <a:t> e come </a:t>
            </a:r>
            <a:r>
              <a:rPr b="1" dirty="0" err="1"/>
              <a:t>partecipare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L. 241/1990, art. 8 • Normattiva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814354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11. </a:t>
            </a:r>
            <a:r>
              <a:rPr dirty="0" err="1"/>
              <a:t>Motivazione</a:t>
            </a:r>
            <a:r>
              <a:rPr dirty="0"/>
              <a:t>, </a:t>
            </a:r>
            <a:r>
              <a:rPr dirty="0" err="1"/>
              <a:t>chiarezza</a:t>
            </a:r>
            <a:r>
              <a:rPr dirty="0"/>
              <a:t>, </a:t>
            </a:r>
            <a:r>
              <a:rPr dirty="0" err="1"/>
              <a:t>comprensibilità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2313710"/>
            <a:ext cx="10698480" cy="21585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just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rgbClr val="FF0000"/>
                </a:solidFill>
              </a:rPr>
              <a:t>Una </a:t>
            </a:r>
            <a:r>
              <a:rPr b="1" dirty="0" err="1">
                <a:solidFill>
                  <a:srgbClr val="FF0000"/>
                </a:solidFill>
              </a:rPr>
              <a:t>comunicazione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amministrativa</a:t>
            </a:r>
            <a:r>
              <a:rPr b="1" dirty="0">
                <a:solidFill>
                  <a:srgbClr val="FF0000"/>
                </a:solidFill>
              </a:rPr>
              <a:t> non è </a:t>
            </a:r>
            <a:r>
              <a:rPr b="1" dirty="0" err="1">
                <a:solidFill>
                  <a:srgbClr val="FF0000"/>
                </a:solidFill>
              </a:rPr>
              <a:t>efficace</a:t>
            </a:r>
            <a:r>
              <a:rPr b="1" dirty="0">
                <a:solidFill>
                  <a:srgbClr val="FF0000"/>
                </a:solidFill>
              </a:rPr>
              <a:t> se è </a:t>
            </a:r>
            <a:r>
              <a:rPr b="1" dirty="0" err="1">
                <a:solidFill>
                  <a:srgbClr val="FF0000"/>
                </a:solidFill>
              </a:rPr>
              <a:t>formalmente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corretta</a:t>
            </a:r>
            <a:r>
              <a:rPr b="1" dirty="0">
                <a:solidFill>
                  <a:srgbClr val="FF0000"/>
                </a:solidFill>
              </a:rPr>
              <a:t> ma </a:t>
            </a:r>
            <a:r>
              <a:rPr b="1" dirty="0" err="1">
                <a:solidFill>
                  <a:srgbClr val="FF0000"/>
                </a:solidFill>
              </a:rPr>
              <a:t>incomprensibile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Motivare</a:t>
            </a:r>
            <a:r>
              <a:rPr b="1" dirty="0"/>
              <a:t> </a:t>
            </a:r>
            <a:r>
              <a:rPr b="1" dirty="0" err="1"/>
              <a:t>significa</a:t>
            </a:r>
            <a:r>
              <a:rPr b="1" dirty="0"/>
              <a:t> </a:t>
            </a:r>
            <a:r>
              <a:rPr b="1" dirty="0" err="1"/>
              <a:t>rendere</a:t>
            </a:r>
            <a:r>
              <a:rPr b="1" dirty="0"/>
              <a:t> </a:t>
            </a:r>
            <a:r>
              <a:rPr b="1" dirty="0" err="1"/>
              <a:t>conoscibili</a:t>
            </a:r>
            <a:r>
              <a:rPr b="1" dirty="0"/>
              <a:t> </a:t>
            </a:r>
            <a:r>
              <a:rPr b="1" dirty="0" err="1"/>
              <a:t>presupposti</a:t>
            </a:r>
            <a:r>
              <a:rPr b="1" dirty="0"/>
              <a:t> di </a:t>
            </a:r>
            <a:r>
              <a:rPr b="1" dirty="0" err="1"/>
              <a:t>fatto</a:t>
            </a:r>
            <a:r>
              <a:rPr b="1" dirty="0"/>
              <a:t> e </a:t>
            </a:r>
            <a:r>
              <a:rPr b="1" dirty="0" err="1"/>
              <a:t>ragioni</a:t>
            </a:r>
            <a:r>
              <a:rPr b="1" dirty="0"/>
              <a:t> </a:t>
            </a:r>
            <a:r>
              <a:rPr b="1" dirty="0" err="1"/>
              <a:t>giuridiche</a:t>
            </a:r>
            <a:r>
              <a:rPr b="1" dirty="0"/>
              <a:t> </a:t>
            </a:r>
            <a:r>
              <a:rPr dirty="0"/>
              <a:t>della </a:t>
            </a:r>
            <a:r>
              <a:rPr dirty="0" err="1"/>
              <a:t>decisione</a:t>
            </a:r>
            <a:r>
              <a:rPr dirty="0"/>
              <a:t>,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casi</a:t>
            </a:r>
            <a:r>
              <a:rPr dirty="0"/>
              <a:t> </a:t>
            </a:r>
            <a:r>
              <a:rPr dirty="0" err="1"/>
              <a:t>previsti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Il </a:t>
            </a:r>
            <a:r>
              <a:rPr b="1" dirty="0" err="1"/>
              <a:t>linguaggio</a:t>
            </a:r>
            <a:r>
              <a:rPr b="1" dirty="0"/>
              <a:t> </a:t>
            </a:r>
            <a:r>
              <a:rPr b="1" dirty="0" err="1"/>
              <a:t>tecnico</a:t>
            </a:r>
            <a:r>
              <a:rPr b="1" dirty="0"/>
              <a:t> </a:t>
            </a:r>
            <a:r>
              <a:rPr b="1" dirty="0" err="1"/>
              <a:t>va</a:t>
            </a:r>
            <a:r>
              <a:rPr b="1" dirty="0"/>
              <a:t> </a:t>
            </a:r>
            <a:r>
              <a:rPr b="1" dirty="0" err="1"/>
              <a:t>usato</a:t>
            </a:r>
            <a:r>
              <a:rPr b="1" dirty="0"/>
              <a:t> </a:t>
            </a:r>
            <a:r>
              <a:rPr b="1" dirty="0" err="1"/>
              <a:t>quando</a:t>
            </a:r>
            <a:r>
              <a:rPr b="1" dirty="0"/>
              <a:t> </a:t>
            </a:r>
            <a:r>
              <a:rPr b="1" dirty="0" err="1"/>
              <a:t>necessario</a:t>
            </a:r>
            <a:r>
              <a:rPr b="1" dirty="0"/>
              <a:t>, </a:t>
            </a:r>
            <a:r>
              <a:rPr dirty="0"/>
              <a:t>ma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accompagnato da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struttura</a:t>
            </a:r>
            <a:r>
              <a:rPr dirty="0"/>
              <a:t> </a:t>
            </a:r>
            <a:r>
              <a:rPr b="1" dirty="0" err="1"/>
              <a:t>leggibile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L. 241/1990, art.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12. </a:t>
            </a:r>
            <a:r>
              <a:rPr dirty="0" err="1"/>
              <a:t>Comunicazione</a:t>
            </a:r>
            <a:r>
              <a:rPr dirty="0"/>
              <a:t> ≠ </a:t>
            </a:r>
            <a:r>
              <a:rPr dirty="0" err="1"/>
              <a:t>pubblicità</a:t>
            </a:r>
            <a:r>
              <a:rPr dirty="0"/>
              <a:t> </a:t>
            </a:r>
            <a:r>
              <a:rPr dirty="0" err="1"/>
              <a:t>legale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1736464"/>
            <a:ext cx="10698480" cy="335373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Pubblicare</a:t>
            </a:r>
            <a:r>
              <a:rPr b="1" dirty="0"/>
              <a:t> </a:t>
            </a:r>
            <a:r>
              <a:rPr b="1" dirty="0" err="1"/>
              <a:t>un’informazione</a:t>
            </a:r>
            <a:r>
              <a:rPr b="1" dirty="0"/>
              <a:t> </a:t>
            </a:r>
            <a:r>
              <a:rPr b="1" dirty="0" err="1"/>
              <a:t>sul</a:t>
            </a:r>
            <a:r>
              <a:rPr b="1" dirty="0"/>
              <a:t> </a:t>
            </a:r>
            <a:r>
              <a:rPr b="1" dirty="0" err="1"/>
              <a:t>sito</a:t>
            </a:r>
            <a:r>
              <a:rPr b="1" dirty="0"/>
              <a:t> non </a:t>
            </a:r>
            <a:r>
              <a:rPr b="1" dirty="0" err="1"/>
              <a:t>significa</a:t>
            </a:r>
            <a:r>
              <a:rPr b="1" dirty="0"/>
              <a:t> </a:t>
            </a:r>
            <a:r>
              <a:rPr b="1" dirty="0" err="1"/>
              <a:t>automaticamente</a:t>
            </a:r>
            <a:r>
              <a:rPr b="1" dirty="0"/>
              <a:t> </a:t>
            </a:r>
            <a:r>
              <a:rPr b="1" dirty="0" err="1"/>
              <a:t>assolvere</a:t>
            </a:r>
            <a:r>
              <a:rPr b="1" dirty="0"/>
              <a:t> ogni forma di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prevista</a:t>
            </a:r>
            <a:r>
              <a:rPr b="1" dirty="0"/>
              <a:t> </a:t>
            </a:r>
            <a:r>
              <a:rPr b="1" dirty="0" err="1"/>
              <a:t>dalla</a:t>
            </a:r>
            <a:r>
              <a:rPr b="1" dirty="0"/>
              <a:t> </a:t>
            </a:r>
            <a:r>
              <a:rPr b="1" dirty="0" err="1"/>
              <a:t>legge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chemeClr val="accent2"/>
                </a:solidFill>
              </a:rPr>
              <a:t>Albo online, </a:t>
            </a:r>
            <a:r>
              <a:rPr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Amministrazione</a:t>
            </a:r>
            <a:r>
              <a:rPr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trasparente</a:t>
            </a:r>
            <a:r>
              <a:rPr b="1" dirty="0"/>
              <a:t>, </a:t>
            </a:r>
            <a:r>
              <a:rPr b="1" dirty="0" err="1">
                <a:solidFill>
                  <a:schemeClr val="accent4">
                    <a:lumMod val="50000"/>
                  </a:schemeClr>
                </a:solidFill>
              </a:rPr>
              <a:t>sito</a:t>
            </a:r>
            <a:r>
              <a:rPr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4">
                    <a:lumMod val="50000"/>
                  </a:schemeClr>
                </a:solidFill>
              </a:rPr>
              <a:t>istituzionale</a:t>
            </a:r>
            <a:r>
              <a:rPr b="1" dirty="0"/>
              <a:t>, </a:t>
            </a:r>
            <a:r>
              <a:rPr b="1" dirty="0" err="1">
                <a:solidFill>
                  <a:schemeClr val="accent6">
                    <a:lumMod val="50000"/>
                  </a:schemeClr>
                </a:solidFill>
              </a:rPr>
              <a:t>registro</a:t>
            </a:r>
            <a:r>
              <a:rPr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6">
                    <a:lumMod val="50000"/>
                  </a:schemeClr>
                </a:solidFill>
              </a:rPr>
              <a:t>elettronico</a:t>
            </a:r>
            <a:r>
              <a:rPr b="1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b="1" dirty="0">
                <a:solidFill>
                  <a:srgbClr val="00B050"/>
                </a:solidFill>
              </a:rPr>
              <a:t>PEC</a:t>
            </a:r>
            <a:r>
              <a:rPr b="1" dirty="0"/>
              <a:t> e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personale</a:t>
            </a:r>
            <a:r>
              <a:rPr b="1" dirty="0"/>
              <a:t> </a:t>
            </a:r>
            <a:r>
              <a:rPr dirty="0" err="1"/>
              <a:t>hanno</a:t>
            </a:r>
            <a:r>
              <a:rPr dirty="0"/>
              <a:t> </a:t>
            </a:r>
            <a:r>
              <a:rPr b="1" dirty="0" err="1"/>
              <a:t>funzioni</a:t>
            </a:r>
            <a:r>
              <a:rPr b="1" dirty="0"/>
              <a:t> </a:t>
            </a:r>
            <a:r>
              <a:rPr b="1" dirty="0" err="1"/>
              <a:t>differenti</a:t>
            </a:r>
            <a:r>
              <a:rPr b="1" dirty="0"/>
              <a:t>.</a:t>
            </a: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b="1" dirty="0"/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sz="2700" b="1" dirty="0">
              <a:solidFill>
                <a:srgbClr val="163448"/>
              </a:solidFill>
              <a:latin typeface="Aptos Display"/>
            </a:endParaRP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sz="2700" b="1" dirty="0" err="1">
                <a:solidFill>
                  <a:srgbClr val="163448"/>
                </a:solidFill>
                <a:latin typeface="Aptos Display"/>
              </a:rPr>
              <a:t>Occorre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individuare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per ogni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atto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il regime di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pubblicazione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/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comunicazione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previsto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dalla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norma.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13. Trasparenza: comunicare ciò che la legge rende conoscibile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41755" y="1664746"/>
            <a:ext cx="8475233" cy="246631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D.Lgs</a:t>
            </a:r>
            <a:r>
              <a:rPr dirty="0"/>
              <a:t>. 33/2013 </a:t>
            </a:r>
            <a:r>
              <a:rPr b="1" dirty="0" err="1"/>
              <a:t>riordina</a:t>
            </a:r>
            <a:r>
              <a:rPr b="1" dirty="0"/>
              <a:t> </a:t>
            </a:r>
            <a:r>
              <a:rPr b="1" dirty="0" err="1"/>
              <a:t>gli</a:t>
            </a:r>
            <a:r>
              <a:rPr b="1" dirty="0"/>
              <a:t> </a:t>
            </a:r>
            <a:r>
              <a:rPr b="1" dirty="0" err="1"/>
              <a:t>obblighi</a:t>
            </a:r>
            <a:r>
              <a:rPr b="1" dirty="0"/>
              <a:t> di </a:t>
            </a:r>
            <a:r>
              <a:rPr b="1" dirty="0" err="1"/>
              <a:t>pubblicità</a:t>
            </a:r>
            <a:r>
              <a:rPr b="1" dirty="0"/>
              <a:t>, </a:t>
            </a:r>
            <a:r>
              <a:rPr b="1" dirty="0" err="1"/>
              <a:t>trasparenza</a:t>
            </a:r>
            <a:r>
              <a:rPr b="1" dirty="0"/>
              <a:t> e </a:t>
            </a:r>
            <a:r>
              <a:rPr b="1" dirty="0" err="1"/>
              <a:t>diffusione</a:t>
            </a:r>
            <a:r>
              <a:rPr b="1" dirty="0"/>
              <a:t> di </a:t>
            </a:r>
            <a:r>
              <a:rPr b="1" dirty="0" err="1"/>
              <a:t>informazioni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L’accesso</a:t>
            </a:r>
            <a:r>
              <a:rPr b="1" dirty="0"/>
              <a:t> </a:t>
            </a:r>
            <a:r>
              <a:rPr b="1" dirty="0" err="1"/>
              <a:t>civico</a:t>
            </a:r>
            <a:r>
              <a:rPr b="1" dirty="0"/>
              <a:t> </a:t>
            </a:r>
            <a:r>
              <a:rPr b="1" dirty="0" err="1"/>
              <a:t>consente</a:t>
            </a:r>
            <a:r>
              <a:rPr b="1" dirty="0"/>
              <a:t> di </a:t>
            </a:r>
            <a:r>
              <a:rPr b="1" dirty="0" err="1"/>
              <a:t>chiedere</a:t>
            </a:r>
            <a:r>
              <a:rPr b="1" dirty="0"/>
              <a:t> </a:t>
            </a:r>
            <a:r>
              <a:rPr b="1" dirty="0" err="1"/>
              <a:t>dati</a:t>
            </a:r>
            <a:r>
              <a:rPr b="1" dirty="0"/>
              <a:t>/</a:t>
            </a:r>
            <a:r>
              <a:rPr b="1" dirty="0" err="1"/>
              <a:t>documenti</a:t>
            </a:r>
            <a:r>
              <a:rPr b="1" dirty="0"/>
              <a:t> la cui </a:t>
            </a:r>
            <a:r>
              <a:rPr b="1" dirty="0" err="1"/>
              <a:t>pubblicazione</a:t>
            </a:r>
            <a:r>
              <a:rPr b="1" dirty="0"/>
              <a:t> è </a:t>
            </a:r>
            <a:r>
              <a:rPr b="1" dirty="0" err="1"/>
              <a:t>obbligatoria</a:t>
            </a:r>
            <a:r>
              <a:rPr b="1" dirty="0"/>
              <a:t> </a:t>
            </a:r>
            <a:r>
              <a:rPr dirty="0"/>
              <a:t>e,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limiti</a:t>
            </a:r>
            <a:r>
              <a:rPr dirty="0"/>
              <a:t> </a:t>
            </a:r>
            <a:r>
              <a:rPr dirty="0" err="1"/>
              <a:t>dell’art</a:t>
            </a:r>
            <a:r>
              <a:rPr dirty="0"/>
              <a:t>. 5-bis, </a:t>
            </a:r>
            <a:r>
              <a:rPr dirty="0" err="1"/>
              <a:t>ulteriori</a:t>
            </a:r>
            <a:r>
              <a:rPr dirty="0"/>
              <a:t> </a:t>
            </a:r>
            <a:r>
              <a:rPr dirty="0" err="1"/>
              <a:t>dati</a:t>
            </a:r>
            <a:r>
              <a:rPr dirty="0"/>
              <a:t> e </a:t>
            </a:r>
            <a:r>
              <a:rPr dirty="0" err="1"/>
              <a:t>documenti</a:t>
            </a:r>
            <a:r>
              <a:rPr dirty="0"/>
              <a:t> </a:t>
            </a:r>
            <a:r>
              <a:rPr dirty="0" err="1"/>
              <a:t>detenuti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PA.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La </a:t>
            </a:r>
            <a:r>
              <a:rPr b="1" dirty="0" err="1"/>
              <a:t>trasparenza</a:t>
            </a:r>
            <a:r>
              <a:rPr b="1" dirty="0"/>
              <a:t> non equivale alla </a:t>
            </a:r>
            <a:r>
              <a:rPr b="1" dirty="0" err="1"/>
              <a:t>diffusione</a:t>
            </a:r>
            <a:r>
              <a:rPr b="1" dirty="0"/>
              <a:t> </a:t>
            </a:r>
            <a:r>
              <a:rPr b="1" dirty="0" err="1"/>
              <a:t>indiscriminata</a:t>
            </a:r>
            <a:r>
              <a:rPr b="1" dirty="0"/>
              <a:t> di ogni </a:t>
            </a:r>
            <a:r>
              <a:rPr b="1" dirty="0" err="1"/>
              <a:t>documento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D.Lgs. 33/2013, art. 5 • Normattiva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14. Accesso documentale, accesso civico, accesso generalizzato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481328"/>
            <a:ext cx="4663440" cy="41148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t>ACCESSO DOCUMENTALE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678595"/>
            <a:ext cx="4617720" cy="105054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/>
              <a:t>L. 241/1990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/>
              <a:t>interesse </a:t>
            </a:r>
            <a:r>
              <a:rPr dirty="0" err="1"/>
              <a:t>diretto</a:t>
            </a:r>
            <a:r>
              <a:rPr dirty="0"/>
              <a:t>, </a:t>
            </a:r>
            <a:r>
              <a:rPr dirty="0" err="1"/>
              <a:t>concreto</a:t>
            </a:r>
            <a:r>
              <a:rPr dirty="0"/>
              <a:t> e </a:t>
            </a:r>
            <a:r>
              <a:rPr dirty="0" err="1"/>
              <a:t>attuale</a:t>
            </a:r>
            <a:endParaRPr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documento</a:t>
            </a:r>
            <a:r>
              <a:rPr dirty="0"/>
              <a:t> </a:t>
            </a:r>
            <a:r>
              <a:rPr dirty="0" err="1"/>
              <a:t>amministrativo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611124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59" y="1508760"/>
            <a:ext cx="4663440" cy="41148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t>ACCESSO CIVICO / GENERALIZZATO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2678595"/>
            <a:ext cx="4617720" cy="1050544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D.Lgs</a:t>
            </a:r>
            <a:r>
              <a:rPr dirty="0"/>
              <a:t>. 33/2013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obblighi</a:t>
            </a:r>
            <a:r>
              <a:rPr dirty="0"/>
              <a:t> di </a:t>
            </a:r>
            <a:r>
              <a:rPr dirty="0" err="1"/>
              <a:t>pubblicazione</a:t>
            </a:r>
            <a:r>
              <a:rPr dirty="0"/>
              <a:t> / </a:t>
            </a:r>
            <a:r>
              <a:rPr dirty="0" err="1"/>
              <a:t>dati</a:t>
            </a:r>
            <a:r>
              <a:rPr dirty="0"/>
              <a:t> </a:t>
            </a:r>
            <a:r>
              <a:rPr dirty="0" err="1"/>
              <a:t>ulteriori</a:t>
            </a:r>
            <a:endParaRPr dirty="0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6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limiti</a:t>
            </a:r>
            <a:r>
              <a:rPr dirty="0"/>
              <a:t> e </a:t>
            </a:r>
            <a:r>
              <a:rPr dirty="0" err="1"/>
              <a:t>interessi</a:t>
            </a:r>
            <a:r>
              <a:rPr dirty="0"/>
              <a:t> da </a:t>
            </a:r>
            <a:r>
              <a:rPr dirty="0" err="1"/>
              <a:t>tutelare</a:t>
            </a: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9201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15. Privacy: </a:t>
            </a:r>
            <a:r>
              <a:rPr dirty="0" err="1"/>
              <a:t>comunicare</a:t>
            </a:r>
            <a:r>
              <a:rPr dirty="0"/>
              <a:t> non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divulgare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68680" y="2005405"/>
            <a:ext cx="10698480" cy="21585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GDPR e il </a:t>
            </a:r>
            <a:r>
              <a:rPr dirty="0" err="1"/>
              <a:t>Codice</a:t>
            </a:r>
            <a:r>
              <a:rPr dirty="0"/>
              <a:t> privacy </a:t>
            </a:r>
            <a:r>
              <a:rPr dirty="0" err="1"/>
              <a:t>impongono</a:t>
            </a:r>
            <a:r>
              <a:rPr dirty="0"/>
              <a:t> </a:t>
            </a:r>
            <a:r>
              <a:rPr b="1" dirty="0" err="1"/>
              <a:t>liceità</a:t>
            </a:r>
            <a:r>
              <a:rPr b="1" dirty="0"/>
              <a:t>, </a:t>
            </a:r>
            <a:r>
              <a:rPr b="1" dirty="0" err="1"/>
              <a:t>correttezza</a:t>
            </a:r>
            <a:r>
              <a:rPr b="1" dirty="0"/>
              <a:t>, </a:t>
            </a:r>
            <a:r>
              <a:rPr b="1" dirty="0" err="1"/>
              <a:t>trasparenza</a:t>
            </a:r>
            <a:r>
              <a:rPr b="1" dirty="0"/>
              <a:t>, </a:t>
            </a:r>
            <a:r>
              <a:rPr b="1" dirty="0" err="1"/>
              <a:t>minimizzazione</a:t>
            </a:r>
            <a:r>
              <a:rPr b="1" dirty="0"/>
              <a:t> e </a:t>
            </a:r>
            <a:r>
              <a:rPr b="1" dirty="0" err="1"/>
              <a:t>sicurezza</a:t>
            </a:r>
            <a:r>
              <a:rPr b="1" dirty="0"/>
              <a:t> del </a:t>
            </a:r>
            <a:r>
              <a:rPr b="1" dirty="0" err="1"/>
              <a:t>trattamento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Per </a:t>
            </a:r>
            <a:r>
              <a:rPr dirty="0" err="1"/>
              <a:t>una</a:t>
            </a:r>
            <a:r>
              <a:rPr dirty="0"/>
              <a:t> PA il </a:t>
            </a:r>
            <a:r>
              <a:rPr dirty="0" err="1"/>
              <a:t>trattamento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trovare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base </a:t>
            </a:r>
            <a:r>
              <a:rPr dirty="0" err="1"/>
              <a:t>giuridica</a:t>
            </a:r>
            <a:r>
              <a:rPr dirty="0"/>
              <a:t> </a:t>
            </a:r>
            <a:r>
              <a:rPr dirty="0" err="1"/>
              <a:t>coerente</a:t>
            </a:r>
            <a:r>
              <a:rPr dirty="0"/>
              <a:t> con il </a:t>
            </a:r>
            <a:r>
              <a:rPr dirty="0" err="1"/>
              <a:t>compito</a:t>
            </a:r>
            <a:r>
              <a:rPr dirty="0"/>
              <a:t> di interesse </a:t>
            </a:r>
            <a:r>
              <a:rPr dirty="0" err="1"/>
              <a:t>pubblico</a:t>
            </a:r>
            <a:r>
              <a:rPr dirty="0"/>
              <a:t> o con </a:t>
            </a:r>
            <a:r>
              <a:rPr dirty="0" err="1"/>
              <a:t>l’obbligo</a:t>
            </a:r>
            <a:r>
              <a:rPr dirty="0"/>
              <a:t> </a:t>
            </a:r>
            <a:r>
              <a:rPr dirty="0" err="1"/>
              <a:t>legale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La </a:t>
            </a:r>
            <a:r>
              <a:rPr b="1" dirty="0" err="1"/>
              <a:t>pubblicazione</a:t>
            </a:r>
            <a:r>
              <a:rPr b="1" dirty="0"/>
              <a:t> </a:t>
            </a:r>
            <a:r>
              <a:rPr b="1" dirty="0" err="1"/>
              <a:t>sul</a:t>
            </a:r>
            <a:r>
              <a:rPr b="1" dirty="0"/>
              <a:t> </a:t>
            </a:r>
            <a:r>
              <a:rPr b="1" dirty="0" err="1"/>
              <a:t>sito</a:t>
            </a:r>
            <a:r>
              <a:rPr b="1" dirty="0"/>
              <a:t> e sui social </a:t>
            </a:r>
            <a:r>
              <a:rPr dirty="0"/>
              <a:t>è </a:t>
            </a:r>
            <a:r>
              <a:rPr dirty="0" err="1"/>
              <a:t>una</a:t>
            </a:r>
            <a:r>
              <a:rPr dirty="0"/>
              <a:t> forma di </a:t>
            </a:r>
            <a:r>
              <a:rPr dirty="0" err="1"/>
              <a:t>diffusione</a:t>
            </a:r>
            <a:r>
              <a:rPr dirty="0"/>
              <a:t>: </a:t>
            </a:r>
            <a:r>
              <a:rPr dirty="0" err="1"/>
              <a:t>va</a:t>
            </a:r>
            <a:r>
              <a:rPr dirty="0"/>
              <a:t> </a:t>
            </a:r>
            <a:r>
              <a:rPr b="1" dirty="0" err="1"/>
              <a:t>distinta</a:t>
            </a:r>
            <a:r>
              <a:rPr b="1" dirty="0"/>
              <a:t> </a:t>
            </a:r>
            <a:r>
              <a:rPr b="1" dirty="0" err="1"/>
              <a:t>dalla</a:t>
            </a:r>
            <a:r>
              <a:rPr b="1" dirty="0"/>
              <a:t> semplice </a:t>
            </a:r>
            <a:r>
              <a:rPr b="1" dirty="0" err="1"/>
              <a:t>comunicazione</a:t>
            </a:r>
            <a:r>
              <a:rPr b="1" dirty="0"/>
              <a:t> a</a:t>
            </a:r>
            <a:r>
              <a:rPr dirty="0"/>
              <a:t> </a:t>
            </a:r>
            <a:r>
              <a:rPr dirty="0" err="1"/>
              <a:t>destinatari</a:t>
            </a:r>
            <a:r>
              <a:rPr dirty="0"/>
              <a:t> </a:t>
            </a:r>
            <a:r>
              <a:rPr dirty="0" err="1"/>
              <a:t>determinati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Reg. UE 2016/679; D.Lgs. 196/2003 come modificato dal D.Lgs. 101/2018; Garante Privacy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16. Un caso attuale: immagini di studenti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73" y="2159821"/>
            <a:ext cx="10698480" cy="21585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Nel </a:t>
            </a:r>
            <a:r>
              <a:rPr dirty="0" err="1"/>
              <a:t>provvedimento</a:t>
            </a:r>
            <a:r>
              <a:rPr dirty="0"/>
              <a:t> del 17 </a:t>
            </a:r>
            <a:r>
              <a:rPr dirty="0" err="1"/>
              <a:t>aprile</a:t>
            </a:r>
            <a:r>
              <a:rPr dirty="0"/>
              <a:t> 2026 il </a:t>
            </a:r>
            <a:r>
              <a:rPr dirty="0" err="1"/>
              <a:t>Garante</a:t>
            </a:r>
            <a:r>
              <a:rPr dirty="0"/>
              <a:t> ha </a:t>
            </a:r>
            <a:r>
              <a:rPr dirty="0" err="1"/>
              <a:t>esaminato</a:t>
            </a:r>
            <a:r>
              <a:rPr dirty="0"/>
              <a:t> la </a:t>
            </a:r>
            <a:r>
              <a:rPr dirty="0" err="1"/>
              <a:t>pubblicazione</a:t>
            </a:r>
            <a:r>
              <a:rPr dirty="0"/>
              <a:t> di </a:t>
            </a:r>
            <a:r>
              <a:rPr dirty="0" err="1"/>
              <a:t>immagini</a:t>
            </a:r>
            <a:r>
              <a:rPr dirty="0"/>
              <a:t> di </a:t>
            </a:r>
            <a:r>
              <a:rPr dirty="0" err="1"/>
              <a:t>studenti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sito</a:t>
            </a:r>
            <a:r>
              <a:rPr dirty="0"/>
              <a:t> e sui social di un </a:t>
            </a:r>
            <a:r>
              <a:rPr dirty="0" err="1"/>
              <a:t>istituto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Garante</a:t>
            </a:r>
            <a:r>
              <a:rPr dirty="0"/>
              <a:t> ha </a:t>
            </a:r>
            <a:r>
              <a:rPr dirty="0" err="1"/>
              <a:t>richiamato</a:t>
            </a:r>
            <a:r>
              <a:rPr dirty="0"/>
              <a:t> la </a:t>
            </a:r>
            <a:r>
              <a:rPr dirty="0" err="1"/>
              <a:t>necessità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</a:t>
            </a:r>
            <a:r>
              <a:rPr b="1" dirty="0" err="1"/>
              <a:t>specifica</a:t>
            </a:r>
            <a:r>
              <a:rPr b="1" dirty="0"/>
              <a:t> base </a:t>
            </a:r>
            <a:r>
              <a:rPr b="1" dirty="0" err="1"/>
              <a:t>giuridica</a:t>
            </a:r>
            <a:r>
              <a:rPr b="1" dirty="0"/>
              <a:t> per la </a:t>
            </a:r>
            <a:r>
              <a:rPr b="1" dirty="0" err="1"/>
              <a:t>diffusione</a:t>
            </a:r>
            <a:r>
              <a:rPr b="1" dirty="0"/>
              <a:t> di </a:t>
            </a:r>
            <a:r>
              <a:rPr b="1" dirty="0" err="1"/>
              <a:t>immagini</a:t>
            </a:r>
            <a:r>
              <a:rPr b="1" dirty="0"/>
              <a:t> da </a:t>
            </a:r>
            <a:r>
              <a:rPr b="1" dirty="0" err="1"/>
              <a:t>parte</a:t>
            </a:r>
            <a:r>
              <a:rPr b="1" dirty="0"/>
              <a:t> di un </a:t>
            </a:r>
            <a:r>
              <a:rPr b="1" dirty="0" err="1"/>
              <a:t>soggetto</a:t>
            </a:r>
            <a:r>
              <a:rPr b="1" dirty="0"/>
              <a:t> </a:t>
            </a:r>
            <a:r>
              <a:rPr b="1" dirty="0" err="1"/>
              <a:t>pubblico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rgbClr val="FF0000"/>
                </a:solidFill>
              </a:rPr>
              <a:t>Il </a:t>
            </a:r>
            <a:r>
              <a:rPr b="1" dirty="0" err="1">
                <a:solidFill>
                  <a:srgbClr val="FF0000"/>
                </a:solidFill>
              </a:rPr>
              <a:t>caso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mostra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che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finalità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comunicativa</a:t>
            </a:r>
            <a:r>
              <a:rPr b="1" dirty="0">
                <a:solidFill>
                  <a:srgbClr val="FF0000"/>
                </a:solidFill>
              </a:rPr>
              <a:t> e </a:t>
            </a:r>
            <a:r>
              <a:rPr b="1" dirty="0" err="1">
                <a:solidFill>
                  <a:srgbClr val="FF0000"/>
                </a:solidFill>
              </a:rPr>
              <a:t>liceità</a:t>
            </a:r>
            <a:r>
              <a:rPr b="1" dirty="0">
                <a:solidFill>
                  <a:srgbClr val="FF0000"/>
                </a:solidFill>
              </a:rPr>
              <a:t> del </a:t>
            </a:r>
            <a:r>
              <a:rPr b="1" dirty="0" err="1">
                <a:solidFill>
                  <a:srgbClr val="FF0000"/>
                </a:solidFill>
              </a:rPr>
              <a:t>trattamento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sono</a:t>
            </a:r>
            <a:r>
              <a:rPr b="1" dirty="0">
                <a:solidFill>
                  <a:srgbClr val="FF0000"/>
                </a:solidFill>
              </a:rPr>
              <a:t> due </a:t>
            </a:r>
            <a:r>
              <a:rPr b="1" dirty="0" err="1">
                <a:solidFill>
                  <a:srgbClr val="FF0000"/>
                </a:solidFill>
              </a:rPr>
              <a:t>questioni</a:t>
            </a:r>
            <a:r>
              <a:rPr b="1" dirty="0">
                <a:solidFill>
                  <a:srgbClr val="FF0000"/>
                </a:solidFill>
              </a:rPr>
              <a:t> diverse.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Garante Privacy, provv. 17 aprile 2026, doc. web 10257291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17. Minori: particolare cautela comunicativa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0438" y="1895138"/>
            <a:ext cx="9156551" cy="259455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Nome, </a:t>
            </a:r>
            <a:r>
              <a:rPr dirty="0" err="1"/>
              <a:t>immagini</a:t>
            </a:r>
            <a:r>
              <a:rPr dirty="0"/>
              <a:t>, </a:t>
            </a:r>
            <a:r>
              <a:rPr dirty="0" err="1"/>
              <a:t>classe</a:t>
            </a:r>
            <a:r>
              <a:rPr dirty="0"/>
              <a:t>, </a:t>
            </a:r>
            <a:r>
              <a:rPr dirty="0" err="1"/>
              <a:t>risultati</a:t>
            </a:r>
            <a:r>
              <a:rPr dirty="0"/>
              <a:t>, </a:t>
            </a:r>
            <a:r>
              <a:rPr dirty="0" err="1"/>
              <a:t>situazioni</a:t>
            </a:r>
            <a:r>
              <a:rPr dirty="0"/>
              <a:t> </a:t>
            </a:r>
            <a:r>
              <a:rPr dirty="0" err="1"/>
              <a:t>personali</a:t>
            </a:r>
            <a:r>
              <a:rPr dirty="0"/>
              <a:t> e </a:t>
            </a:r>
            <a:r>
              <a:rPr dirty="0" err="1"/>
              <a:t>vicende</a:t>
            </a:r>
            <a:r>
              <a:rPr dirty="0"/>
              <a:t> </a:t>
            </a:r>
            <a:r>
              <a:rPr dirty="0" err="1"/>
              <a:t>disciplinari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rendere</a:t>
            </a:r>
            <a:r>
              <a:rPr dirty="0"/>
              <a:t> </a:t>
            </a:r>
            <a:r>
              <a:rPr dirty="0" err="1"/>
              <a:t>identificabile</a:t>
            </a:r>
            <a:r>
              <a:rPr dirty="0"/>
              <a:t> un </a:t>
            </a:r>
            <a:r>
              <a:rPr dirty="0" err="1"/>
              <a:t>minore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u="sng" dirty="0">
                <a:solidFill>
                  <a:srgbClr val="FF0000"/>
                </a:solidFill>
              </a:rPr>
              <a:t>Nei </a:t>
            </a:r>
            <a:r>
              <a:rPr b="1" u="sng" dirty="0" err="1">
                <a:solidFill>
                  <a:srgbClr val="FF0000"/>
                </a:solidFill>
              </a:rPr>
              <a:t>contenuti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pubblici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occorre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applicare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minimizzazione</a:t>
            </a:r>
            <a:r>
              <a:rPr b="1" u="sng" dirty="0">
                <a:solidFill>
                  <a:srgbClr val="FF0000"/>
                </a:solidFill>
              </a:rPr>
              <a:t> e </a:t>
            </a:r>
            <a:r>
              <a:rPr b="1" u="sng" dirty="0" err="1">
                <a:solidFill>
                  <a:srgbClr val="FF0000"/>
                </a:solidFill>
              </a:rPr>
              <a:t>necessità</a:t>
            </a:r>
            <a:r>
              <a:rPr b="1" u="sng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Le </a:t>
            </a:r>
            <a:r>
              <a:rPr dirty="0" err="1"/>
              <a:t>situazioni</a:t>
            </a:r>
            <a:r>
              <a:rPr dirty="0"/>
              <a:t> </a:t>
            </a:r>
            <a:r>
              <a:rPr dirty="0" err="1"/>
              <a:t>individuali</a:t>
            </a:r>
            <a:r>
              <a:rPr dirty="0"/>
              <a:t> </a:t>
            </a:r>
            <a:r>
              <a:rPr dirty="0" err="1"/>
              <a:t>devono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trattate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canali</a:t>
            </a:r>
            <a:r>
              <a:rPr dirty="0"/>
              <a:t> </a:t>
            </a:r>
            <a:r>
              <a:rPr dirty="0" err="1"/>
              <a:t>riservati</a:t>
            </a:r>
            <a:r>
              <a:rPr dirty="0"/>
              <a:t> e con </a:t>
            </a:r>
            <a:r>
              <a:rPr dirty="0" err="1"/>
              <a:t>i</a:t>
            </a:r>
            <a:r>
              <a:rPr dirty="0"/>
              <a:t> soli </a:t>
            </a:r>
            <a:r>
              <a:rPr dirty="0" err="1"/>
              <a:t>destinatari</a:t>
            </a:r>
            <a:r>
              <a:rPr dirty="0"/>
              <a:t> </a:t>
            </a:r>
            <a:r>
              <a:rPr dirty="0" err="1"/>
              <a:t>legittimati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Regola</a:t>
            </a:r>
            <a:r>
              <a:rPr dirty="0"/>
              <a:t> </a:t>
            </a:r>
            <a:r>
              <a:rPr dirty="0" err="1"/>
              <a:t>pratica</a:t>
            </a:r>
            <a:r>
              <a:rPr dirty="0"/>
              <a:t>: </a:t>
            </a:r>
            <a:r>
              <a:rPr b="1" dirty="0" err="1">
                <a:solidFill>
                  <a:srgbClr val="FF0000"/>
                </a:solidFill>
              </a:rPr>
              <a:t>ciò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che</a:t>
            </a:r>
            <a:r>
              <a:rPr b="1" dirty="0">
                <a:solidFill>
                  <a:srgbClr val="FF0000"/>
                </a:solidFill>
              </a:rPr>
              <a:t> è utile alla </a:t>
            </a:r>
            <a:r>
              <a:rPr b="1" dirty="0" err="1">
                <a:solidFill>
                  <a:srgbClr val="FF0000"/>
                </a:solidFill>
              </a:rPr>
              <a:t>comunità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scolastica</a:t>
            </a:r>
            <a:r>
              <a:rPr b="1" dirty="0">
                <a:solidFill>
                  <a:srgbClr val="FF0000"/>
                </a:solidFill>
              </a:rPr>
              <a:t> non è </a:t>
            </a:r>
            <a:r>
              <a:rPr b="1" dirty="0" err="1">
                <a:solidFill>
                  <a:srgbClr val="FF0000"/>
                </a:solidFill>
              </a:rPr>
              <a:t>necessariamente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pubblicabile</a:t>
            </a:r>
            <a:r>
              <a:rPr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18.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digitale</a:t>
            </a:r>
            <a:r>
              <a:rPr dirty="0"/>
              <a:t> e CAD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4273" y="1897828"/>
            <a:ext cx="10698480" cy="324601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Codice</a:t>
            </a:r>
            <a:r>
              <a:rPr dirty="0"/>
              <a:t> dell’</a:t>
            </a:r>
            <a:r>
              <a:rPr lang="it-IT" dirty="0"/>
              <a:t>A</a:t>
            </a:r>
            <a:r>
              <a:rPr dirty="0" err="1"/>
              <a:t>mministrazione</a:t>
            </a:r>
            <a:r>
              <a:rPr dirty="0"/>
              <a:t> </a:t>
            </a:r>
            <a:r>
              <a:rPr lang="it-IT" dirty="0"/>
              <a:t>D</a:t>
            </a:r>
            <a:r>
              <a:rPr dirty="0" err="1"/>
              <a:t>igitale</a:t>
            </a:r>
            <a:r>
              <a:rPr dirty="0"/>
              <a:t> </a:t>
            </a:r>
            <a:r>
              <a:rPr dirty="0" err="1"/>
              <a:t>disciplina</a:t>
            </a:r>
            <a:r>
              <a:rPr dirty="0"/>
              <a:t> </a:t>
            </a:r>
            <a:r>
              <a:rPr dirty="0" err="1"/>
              <a:t>documenti</a:t>
            </a:r>
            <a:r>
              <a:rPr dirty="0"/>
              <a:t>, </a:t>
            </a:r>
            <a:r>
              <a:rPr dirty="0" err="1"/>
              <a:t>servizi</a:t>
            </a:r>
            <a:r>
              <a:rPr dirty="0"/>
              <a:t> e </a:t>
            </a:r>
            <a:r>
              <a:rPr dirty="0" err="1"/>
              <a:t>comunicazioni</a:t>
            </a:r>
            <a:r>
              <a:rPr dirty="0"/>
              <a:t> </a:t>
            </a:r>
            <a:r>
              <a:rPr dirty="0" err="1"/>
              <a:t>digitali</a:t>
            </a:r>
            <a:r>
              <a:rPr dirty="0"/>
              <a:t> della PA.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Il </a:t>
            </a:r>
            <a:r>
              <a:rPr b="1" dirty="0" err="1"/>
              <a:t>domicilio</a:t>
            </a:r>
            <a:r>
              <a:rPr b="1" dirty="0"/>
              <a:t> </a:t>
            </a:r>
            <a:r>
              <a:rPr b="1" dirty="0" err="1"/>
              <a:t>digitale</a:t>
            </a:r>
            <a:r>
              <a:rPr b="1" dirty="0"/>
              <a:t> è uno degli </a:t>
            </a:r>
            <a:r>
              <a:rPr b="1" dirty="0" err="1"/>
              <a:t>strumenti</a:t>
            </a:r>
            <a:r>
              <a:rPr b="1" dirty="0"/>
              <a:t> </a:t>
            </a:r>
            <a:r>
              <a:rPr b="1" dirty="0" err="1"/>
              <a:t>attraverso</a:t>
            </a:r>
            <a:r>
              <a:rPr b="1" dirty="0"/>
              <a:t> cui </a:t>
            </a:r>
            <a:r>
              <a:rPr b="1" dirty="0" err="1"/>
              <a:t>si</a:t>
            </a:r>
            <a:r>
              <a:rPr b="1" dirty="0"/>
              <a:t> </a:t>
            </a:r>
            <a:r>
              <a:rPr b="1" dirty="0" err="1"/>
              <a:t>realizza</a:t>
            </a:r>
            <a:r>
              <a:rPr b="1" dirty="0"/>
              <a:t> la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elettronica</a:t>
            </a:r>
            <a:r>
              <a:rPr b="1" dirty="0"/>
              <a:t> </a:t>
            </a:r>
            <a:r>
              <a:rPr b="1" dirty="0" err="1"/>
              <a:t>istituzionale</a:t>
            </a:r>
            <a:r>
              <a:rPr b="1" dirty="0"/>
              <a:t>.</a:t>
            </a: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sz="2700" b="1" dirty="0" err="1">
                <a:solidFill>
                  <a:srgbClr val="163448"/>
                </a:solidFill>
                <a:latin typeface="Aptos Display"/>
              </a:rPr>
              <a:t>Documento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informatico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,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firma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,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protocollo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,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conservazione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e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tracciabilità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incidono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sulla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validità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e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sulla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gestione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della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comunicazione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D.Lgs. 82/2005 (CAD), in particolare artt. 3-bis, 20 ss.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19. Sito </a:t>
            </a:r>
            <a:r>
              <a:rPr dirty="0" err="1"/>
              <a:t>istituzionale</a:t>
            </a:r>
            <a:r>
              <a:rPr dirty="0"/>
              <a:t>: non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vetrina</a:t>
            </a:r>
            <a:r>
              <a:rPr dirty="0"/>
              <a:t>, ma un </a:t>
            </a:r>
            <a:r>
              <a:rPr dirty="0" err="1"/>
              <a:t>servizio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68680" y="1960581"/>
            <a:ext cx="10698480" cy="195848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Le Linee </a:t>
            </a:r>
            <a:r>
              <a:rPr dirty="0" err="1"/>
              <a:t>guida</a:t>
            </a:r>
            <a:r>
              <a:rPr dirty="0"/>
              <a:t> </a:t>
            </a:r>
            <a:r>
              <a:rPr dirty="0" err="1"/>
              <a:t>AgID</a:t>
            </a:r>
            <a:r>
              <a:rPr dirty="0"/>
              <a:t> di design per </a:t>
            </a:r>
            <a:r>
              <a:rPr dirty="0" err="1"/>
              <a:t>siti</a:t>
            </a:r>
            <a:r>
              <a:rPr dirty="0"/>
              <a:t> e </a:t>
            </a:r>
            <a:r>
              <a:rPr dirty="0" err="1"/>
              <a:t>servizi</a:t>
            </a:r>
            <a:r>
              <a:rPr dirty="0"/>
              <a:t> </a:t>
            </a:r>
            <a:r>
              <a:rPr dirty="0" err="1"/>
              <a:t>digitali</a:t>
            </a:r>
            <a:r>
              <a:rPr dirty="0"/>
              <a:t> PA </a:t>
            </a:r>
            <a:r>
              <a:rPr dirty="0" err="1"/>
              <a:t>orientano</a:t>
            </a:r>
            <a:r>
              <a:rPr dirty="0"/>
              <a:t> </a:t>
            </a:r>
            <a:r>
              <a:rPr dirty="0" err="1"/>
              <a:t>progettazione</a:t>
            </a:r>
            <a:r>
              <a:rPr dirty="0"/>
              <a:t>, </a:t>
            </a:r>
            <a:r>
              <a:rPr dirty="0" err="1"/>
              <a:t>sviluppo</a:t>
            </a:r>
            <a:r>
              <a:rPr dirty="0"/>
              <a:t> e </a:t>
            </a:r>
            <a:r>
              <a:rPr dirty="0" err="1"/>
              <a:t>manutenzione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rgbClr val="FF0000"/>
                </a:solidFill>
              </a:rPr>
              <a:t>Centralità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dell’utente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semplicità</a:t>
            </a:r>
            <a:r>
              <a:rPr b="1" dirty="0">
                <a:solidFill>
                  <a:srgbClr val="FF0000"/>
                </a:solidFill>
              </a:rPr>
              <a:t> di </a:t>
            </a:r>
            <a:r>
              <a:rPr b="1" dirty="0" err="1">
                <a:solidFill>
                  <a:srgbClr val="FF0000"/>
                </a:solidFill>
              </a:rPr>
              <a:t>consultazione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accessibilità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trasparenza</a:t>
            </a:r>
            <a:r>
              <a:rPr b="1" dirty="0">
                <a:solidFill>
                  <a:srgbClr val="FF0000"/>
                </a:solidFill>
              </a:rPr>
              <a:t> e </a:t>
            </a:r>
            <a:r>
              <a:rPr b="1" dirty="0" err="1">
                <a:solidFill>
                  <a:srgbClr val="FF0000"/>
                </a:solidFill>
              </a:rPr>
              <a:t>sicurezza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elementi</a:t>
            </a:r>
            <a:r>
              <a:rPr dirty="0"/>
              <a:t> </a:t>
            </a:r>
            <a:r>
              <a:rPr dirty="0" err="1"/>
              <a:t>strutturali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sz="2700" b="1" dirty="0">
                <a:solidFill>
                  <a:srgbClr val="163448"/>
                </a:solidFill>
                <a:latin typeface="Aptos Display"/>
              </a:rPr>
              <a:t>Il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sito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deve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aiutare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l’utente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a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trovare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rapidamente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ciò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che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</a:t>
            </a:r>
            <a:r>
              <a:rPr sz="2700" b="1" dirty="0" err="1">
                <a:solidFill>
                  <a:srgbClr val="163448"/>
                </a:solidFill>
                <a:latin typeface="Aptos Display"/>
              </a:rPr>
              <a:t>gli</a:t>
            </a:r>
            <a:r>
              <a:rPr sz="2700" b="1" dirty="0">
                <a:solidFill>
                  <a:srgbClr val="163448"/>
                </a:solidFill>
                <a:latin typeface="Aptos Display"/>
              </a:rPr>
              <a:t> serve.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AgID, Linee guida di design per i siti internet e i servizi digitali della PA, Determinazione 224/2022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20. Accessibilità della comunicazione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861970"/>
            <a:ext cx="10698480" cy="185076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La L. 4/2004 tutela il </a:t>
            </a:r>
            <a:r>
              <a:rPr b="1" dirty="0" err="1"/>
              <a:t>diritto</a:t>
            </a:r>
            <a:r>
              <a:rPr b="1" dirty="0"/>
              <a:t> di accesso alle </a:t>
            </a:r>
            <a:r>
              <a:rPr b="1" dirty="0" err="1"/>
              <a:t>fonti</a:t>
            </a:r>
            <a:r>
              <a:rPr b="1" dirty="0"/>
              <a:t> di </a:t>
            </a:r>
            <a:r>
              <a:rPr b="1" dirty="0" err="1"/>
              <a:t>informazione</a:t>
            </a:r>
            <a:r>
              <a:rPr b="1" dirty="0"/>
              <a:t> e ai </a:t>
            </a:r>
            <a:r>
              <a:rPr b="1" dirty="0" err="1"/>
              <a:t>servizi</a:t>
            </a:r>
            <a:r>
              <a:rPr b="1" dirty="0"/>
              <a:t> </a:t>
            </a:r>
            <a:r>
              <a:rPr b="1" dirty="0" err="1"/>
              <a:t>informatici</a:t>
            </a:r>
            <a:r>
              <a:rPr b="1" dirty="0"/>
              <a:t> e </a:t>
            </a:r>
            <a:r>
              <a:rPr b="1" dirty="0" err="1"/>
              <a:t>telematici</a:t>
            </a:r>
            <a:r>
              <a:rPr b="1" dirty="0"/>
              <a:t> della PA.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Accessibilità</a:t>
            </a:r>
            <a:r>
              <a:rPr dirty="0"/>
              <a:t> </a:t>
            </a:r>
            <a:r>
              <a:rPr dirty="0" err="1"/>
              <a:t>significa</a:t>
            </a:r>
            <a:r>
              <a:rPr dirty="0"/>
              <a:t> </a:t>
            </a:r>
            <a:r>
              <a:rPr b="1" dirty="0" err="1"/>
              <a:t>progettare</a:t>
            </a:r>
            <a:r>
              <a:rPr b="1" dirty="0"/>
              <a:t> </a:t>
            </a:r>
            <a:r>
              <a:rPr b="1" dirty="0" err="1"/>
              <a:t>contenuti</a:t>
            </a:r>
            <a:r>
              <a:rPr b="1" dirty="0"/>
              <a:t> </a:t>
            </a:r>
            <a:r>
              <a:rPr b="1" dirty="0" err="1"/>
              <a:t>utilizzabili</a:t>
            </a:r>
            <a:r>
              <a:rPr b="1" dirty="0"/>
              <a:t> </a:t>
            </a:r>
            <a:r>
              <a:rPr b="1" dirty="0" err="1"/>
              <a:t>anche</a:t>
            </a:r>
            <a:r>
              <a:rPr b="1" dirty="0"/>
              <a:t> da </a:t>
            </a:r>
            <a:r>
              <a:rPr b="1" dirty="0" err="1"/>
              <a:t>persone</a:t>
            </a:r>
            <a:r>
              <a:rPr b="1" dirty="0"/>
              <a:t> con </a:t>
            </a:r>
            <a:r>
              <a:rPr b="1" dirty="0" err="1"/>
              <a:t>disabilità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Non è </a:t>
            </a:r>
            <a:r>
              <a:rPr b="1" dirty="0" err="1"/>
              <a:t>soltanto</a:t>
            </a:r>
            <a:r>
              <a:rPr b="1" dirty="0"/>
              <a:t> </a:t>
            </a:r>
            <a:r>
              <a:rPr b="1" dirty="0" err="1"/>
              <a:t>una</a:t>
            </a:r>
            <a:r>
              <a:rPr b="1" dirty="0"/>
              <a:t> </a:t>
            </a:r>
            <a:r>
              <a:rPr b="1" dirty="0" err="1"/>
              <a:t>questione</a:t>
            </a:r>
            <a:r>
              <a:rPr b="1" dirty="0"/>
              <a:t> </a:t>
            </a:r>
            <a:r>
              <a:rPr b="1" dirty="0" err="1"/>
              <a:t>tecnica</a:t>
            </a:r>
            <a:r>
              <a:rPr dirty="0"/>
              <a:t>: </a:t>
            </a:r>
            <a:r>
              <a:rPr dirty="0" err="1"/>
              <a:t>riguarda</a:t>
            </a:r>
            <a:r>
              <a:rPr dirty="0"/>
              <a:t> </a:t>
            </a:r>
            <a:r>
              <a:rPr dirty="0" err="1"/>
              <a:t>struttura</a:t>
            </a:r>
            <a:r>
              <a:rPr dirty="0"/>
              <a:t> del testo, </a:t>
            </a:r>
            <a:r>
              <a:rPr dirty="0" err="1"/>
              <a:t>documenti</a:t>
            </a:r>
            <a:r>
              <a:rPr dirty="0"/>
              <a:t> </a:t>
            </a:r>
            <a:r>
              <a:rPr dirty="0" err="1"/>
              <a:t>allegati</a:t>
            </a:r>
            <a:r>
              <a:rPr dirty="0"/>
              <a:t>, </a:t>
            </a:r>
            <a:r>
              <a:rPr dirty="0" err="1"/>
              <a:t>contrasto</a:t>
            </a:r>
            <a:r>
              <a:rPr dirty="0"/>
              <a:t>, </a:t>
            </a:r>
            <a:r>
              <a:rPr dirty="0" err="1"/>
              <a:t>titoli</a:t>
            </a:r>
            <a:r>
              <a:rPr dirty="0"/>
              <a:t>, alternative </a:t>
            </a:r>
            <a:r>
              <a:rPr dirty="0" err="1"/>
              <a:t>testuali</a:t>
            </a:r>
            <a:r>
              <a:rPr dirty="0"/>
              <a:t> e </a:t>
            </a:r>
            <a:r>
              <a:rPr dirty="0" err="1"/>
              <a:t>navigazione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L. 4/2004; Linee guida AgID sull’accessibilità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29A381DE-7493-A94A-665C-3C93574F0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271" y="247090"/>
            <a:ext cx="11131175" cy="626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2221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21. Il linguaggio amministrativo della scuola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202" y="1204857"/>
            <a:ext cx="10474363" cy="42873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Una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efficace</a:t>
            </a:r>
            <a:r>
              <a:rPr dirty="0"/>
              <a:t> </a:t>
            </a:r>
            <a:r>
              <a:rPr dirty="0" err="1"/>
              <a:t>risponde</a:t>
            </a:r>
            <a:r>
              <a:rPr dirty="0"/>
              <a:t> a cinque </a:t>
            </a:r>
            <a:r>
              <a:rPr dirty="0" err="1"/>
              <a:t>domande</a:t>
            </a:r>
            <a:r>
              <a:rPr dirty="0"/>
              <a:t>: </a:t>
            </a:r>
            <a:endParaRPr lang="it-IT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chemeClr val="accent2"/>
                </a:solidFill>
              </a:rPr>
              <a:t>chi?</a:t>
            </a:r>
            <a:r>
              <a:rPr dirty="0"/>
              <a:t> </a:t>
            </a:r>
            <a:endParaRPr lang="it-IT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che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cosa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? </a:t>
            </a: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chemeClr val="accent3">
                    <a:lumMod val="50000"/>
                  </a:schemeClr>
                </a:solidFill>
              </a:rPr>
              <a:t>perché</a:t>
            </a:r>
            <a:r>
              <a:rPr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it-IT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chemeClr val="accent1">
                    <a:lumMod val="75000"/>
                  </a:schemeClr>
                </a:solidFill>
              </a:rPr>
              <a:t>entro</a:t>
            </a:r>
            <a:r>
              <a:rPr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75000"/>
                  </a:schemeClr>
                </a:solidFill>
              </a:rPr>
              <a:t>quando</a:t>
            </a:r>
            <a:r>
              <a:rPr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r>
              <a:rPr dirty="0"/>
              <a:t> </a:t>
            </a:r>
            <a:endParaRPr lang="it-IT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che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cosa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deve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fare il </a:t>
            </a: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destinatario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Preferire</a:t>
            </a:r>
            <a:r>
              <a:rPr b="1" dirty="0"/>
              <a:t> </a:t>
            </a:r>
            <a:r>
              <a:rPr b="1" dirty="0" err="1"/>
              <a:t>frasi</a:t>
            </a:r>
            <a:r>
              <a:rPr b="1" dirty="0"/>
              <a:t> </a:t>
            </a:r>
            <a:r>
              <a:rPr b="1" dirty="0" err="1"/>
              <a:t>brevi</a:t>
            </a:r>
            <a:r>
              <a:rPr b="1" dirty="0"/>
              <a:t>, </a:t>
            </a:r>
            <a:r>
              <a:rPr b="1" dirty="0" err="1"/>
              <a:t>verbi</a:t>
            </a:r>
            <a:r>
              <a:rPr b="1" dirty="0"/>
              <a:t> </a:t>
            </a:r>
            <a:r>
              <a:rPr b="1" dirty="0" err="1"/>
              <a:t>attivi</a:t>
            </a:r>
            <a:r>
              <a:rPr b="1" dirty="0"/>
              <a:t>, </a:t>
            </a:r>
            <a:r>
              <a:rPr b="1" dirty="0" err="1"/>
              <a:t>oggetto</a:t>
            </a:r>
            <a:r>
              <a:rPr b="1" dirty="0"/>
              <a:t> </a:t>
            </a:r>
            <a:r>
              <a:rPr b="1" dirty="0" err="1"/>
              <a:t>esplicito</a:t>
            </a:r>
            <a:r>
              <a:rPr b="1" dirty="0"/>
              <a:t>, </a:t>
            </a:r>
            <a:r>
              <a:rPr b="1" dirty="0" err="1"/>
              <a:t>ordine</a:t>
            </a:r>
            <a:r>
              <a:rPr b="1" dirty="0"/>
              <a:t> </a:t>
            </a:r>
            <a:r>
              <a:rPr b="1" dirty="0" err="1"/>
              <a:t>logico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Separare</a:t>
            </a:r>
            <a:r>
              <a:rPr b="1" dirty="0"/>
              <a:t> </a:t>
            </a:r>
            <a:r>
              <a:rPr b="1" dirty="0" err="1"/>
              <a:t>fatti</a:t>
            </a:r>
            <a:r>
              <a:rPr b="1" dirty="0"/>
              <a:t>, </a:t>
            </a:r>
            <a:r>
              <a:rPr b="1" dirty="0" err="1"/>
              <a:t>norme</a:t>
            </a:r>
            <a:r>
              <a:rPr b="1" dirty="0"/>
              <a:t>, </a:t>
            </a:r>
            <a:r>
              <a:rPr b="1" dirty="0" err="1"/>
              <a:t>decisioni</a:t>
            </a:r>
            <a:r>
              <a:rPr b="1" dirty="0"/>
              <a:t>, </a:t>
            </a:r>
            <a:r>
              <a:rPr b="1" dirty="0" err="1"/>
              <a:t>richieste</a:t>
            </a:r>
            <a:r>
              <a:rPr b="1" dirty="0"/>
              <a:t> e </a:t>
            </a:r>
            <a:r>
              <a:rPr b="1" dirty="0" err="1"/>
              <a:t>conseguenze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Evitate</a:t>
            </a:r>
            <a:r>
              <a:rPr b="1" dirty="0"/>
              <a:t> </a:t>
            </a:r>
            <a:r>
              <a:rPr b="1" dirty="0" err="1"/>
              <a:t>formule</a:t>
            </a:r>
            <a:r>
              <a:rPr b="1" dirty="0"/>
              <a:t> </a:t>
            </a:r>
            <a:r>
              <a:rPr b="1" dirty="0" err="1"/>
              <a:t>intimidatorie</a:t>
            </a:r>
            <a:r>
              <a:rPr b="1" dirty="0"/>
              <a:t> o </a:t>
            </a:r>
            <a:r>
              <a:rPr b="1" dirty="0" err="1"/>
              <a:t>moralistiche</a:t>
            </a:r>
            <a:r>
              <a:rPr b="1" dirty="0"/>
              <a:t> </a:t>
            </a:r>
            <a:r>
              <a:rPr b="1" dirty="0" err="1"/>
              <a:t>quando</a:t>
            </a:r>
            <a:r>
              <a:rPr b="1" dirty="0"/>
              <a:t> non </a:t>
            </a:r>
            <a:r>
              <a:rPr b="1" dirty="0" err="1"/>
              <a:t>aggiungono</a:t>
            </a:r>
            <a:r>
              <a:rPr b="1" dirty="0"/>
              <a:t> </a:t>
            </a:r>
            <a:r>
              <a:rPr b="1" dirty="0" err="1"/>
              <a:t>contenuto</a:t>
            </a:r>
            <a:r>
              <a:rPr b="1" dirty="0"/>
              <a:t> </a:t>
            </a:r>
            <a:r>
              <a:rPr b="1" dirty="0" err="1"/>
              <a:t>giuridico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22. La struttura di una buona circolare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1473" y="1727499"/>
            <a:ext cx="9784080" cy="297927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1. </a:t>
            </a:r>
            <a:r>
              <a:rPr b="1" dirty="0" err="1"/>
              <a:t>Oggetto</a:t>
            </a:r>
            <a:r>
              <a:rPr b="1" dirty="0"/>
              <a:t> </a:t>
            </a:r>
            <a:r>
              <a:rPr b="1" dirty="0" err="1"/>
              <a:t>preciso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2. </a:t>
            </a:r>
            <a:r>
              <a:rPr b="1" dirty="0">
                <a:solidFill>
                  <a:srgbClr val="FF0000"/>
                </a:solidFill>
              </a:rPr>
              <a:t>Destinatari </a:t>
            </a:r>
            <a:r>
              <a:rPr b="1" dirty="0" err="1">
                <a:solidFill>
                  <a:srgbClr val="FF0000"/>
                </a:solidFill>
              </a:rPr>
              <a:t>chiaramente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individuati</a:t>
            </a:r>
            <a:r>
              <a:rPr b="1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3. </a:t>
            </a:r>
            <a:r>
              <a:rPr b="1" dirty="0" err="1"/>
              <a:t>Presupposto</a:t>
            </a:r>
            <a:r>
              <a:rPr b="1" dirty="0"/>
              <a:t> </a:t>
            </a:r>
            <a:r>
              <a:rPr b="1" dirty="0" err="1"/>
              <a:t>normativo</a:t>
            </a:r>
            <a:r>
              <a:rPr b="1" dirty="0"/>
              <a:t> o </a:t>
            </a:r>
            <a:r>
              <a:rPr b="1" dirty="0" err="1"/>
              <a:t>organizzativo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4. </a:t>
            </a:r>
            <a:r>
              <a:rPr b="1" dirty="0" err="1">
                <a:solidFill>
                  <a:schemeClr val="tx2">
                    <a:lumMod val="50000"/>
                  </a:schemeClr>
                </a:solidFill>
              </a:rPr>
              <a:t>Informazione</a:t>
            </a:r>
            <a:r>
              <a:rPr b="1" dirty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b="1" dirty="0" err="1">
                <a:solidFill>
                  <a:schemeClr val="tx2">
                    <a:lumMod val="50000"/>
                  </a:schemeClr>
                </a:solidFill>
              </a:rPr>
              <a:t>decisione</a:t>
            </a:r>
            <a:r>
              <a:rPr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50000"/>
                  </a:schemeClr>
                </a:solidFill>
              </a:rPr>
              <a:t>principale</a:t>
            </a:r>
            <a:r>
              <a:rPr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5.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Eventuali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adempimenti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: chi,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che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cosa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entro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</a:rPr>
              <a:t>quando</a:t>
            </a:r>
            <a:r>
              <a:rPr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6. </a:t>
            </a:r>
            <a:r>
              <a:rPr b="1" dirty="0">
                <a:solidFill>
                  <a:srgbClr val="336600"/>
                </a:solidFill>
              </a:rPr>
              <a:t>Canale per </a:t>
            </a:r>
            <a:r>
              <a:rPr b="1" dirty="0" err="1">
                <a:solidFill>
                  <a:srgbClr val="336600"/>
                </a:solidFill>
              </a:rPr>
              <a:t>chiarimenti</a:t>
            </a:r>
            <a:r>
              <a:rPr b="1" dirty="0">
                <a:solidFill>
                  <a:srgbClr val="336600"/>
                </a:solidFill>
              </a:rPr>
              <a:t> e </a:t>
            </a:r>
            <a:r>
              <a:rPr b="1" dirty="0" err="1">
                <a:solidFill>
                  <a:srgbClr val="336600"/>
                </a:solidFill>
              </a:rPr>
              <a:t>responsabile</a:t>
            </a:r>
            <a:r>
              <a:rPr b="1" dirty="0">
                <a:solidFill>
                  <a:srgbClr val="336600"/>
                </a:solidFill>
              </a:rPr>
              <a:t> del </a:t>
            </a:r>
            <a:r>
              <a:rPr b="1" dirty="0" err="1">
                <a:solidFill>
                  <a:srgbClr val="336600"/>
                </a:solidFill>
              </a:rPr>
              <a:t>procedimento</a:t>
            </a:r>
            <a:r>
              <a:rPr b="1" dirty="0">
                <a:solidFill>
                  <a:srgbClr val="336600"/>
                </a:solidFill>
              </a:rPr>
              <a:t>, </a:t>
            </a:r>
            <a:r>
              <a:rPr b="1" dirty="0" err="1">
                <a:solidFill>
                  <a:srgbClr val="336600"/>
                </a:solidFill>
              </a:rPr>
              <a:t>quando</a:t>
            </a:r>
            <a:r>
              <a:rPr b="1" dirty="0">
                <a:solidFill>
                  <a:srgbClr val="336600"/>
                </a:solidFill>
              </a:rPr>
              <a:t> </a:t>
            </a:r>
            <a:r>
              <a:rPr b="1" dirty="0" err="1">
                <a:solidFill>
                  <a:srgbClr val="336600"/>
                </a:solidFill>
              </a:rPr>
              <a:t>pertinente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7. </a:t>
            </a:r>
            <a:r>
              <a:rPr b="1" dirty="0" err="1">
                <a:solidFill>
                  <a:schemeClr val="accent4">
                    <a:lumMod val="50000"/>
                  </a:schemeClr>
                </a:solidFill>
              </a:rPr>
              <a:t>Firma</a:t>
            </a:r>
            <a:r>
              <a:rPr b="1" dirty="0">
                <a:solidFill>
                  <a:schemeClr val="accent4">
                    <a:lumMod val="50000"/>
                  </a:schemeClr>
                </a:solidFill>
              </a:rPr>
              <a:t> e </a:t>
            </a:r>
            <a:r>
              <a:rPr b="1" dirty="0" err="1">
                <a:solidFill>
                  <a:schemeClr val="accent4">
                    <a:lumMod val="50000"/>
                  </a:schemeClr>
                </a:solidFill>
              </a:rPr>
              <a:t>qualificazione</a:t>
            </a:r>
            <a:r>
              <a:rPr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b="1" dirty="0" err="1">
                <a:solidFill>
                  <a:schemeClr val="accent4">
                    <a:lumMod val="50000"/>
                  </a:schemeClr>
                </a:solidFill>
              </a:rPr>
              <a:t>istituzionale</a:t>
            </a:r>
            <a:r>
              <a:rPr b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23. Comunicazione interna: una filiera chiara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4249" y="1921495"/>
            <a:ext cx="10698480" cy="315881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Decisione</a:t>
            </a:r>
            <a:r>
              <a:rPr b="1" dirty="0"/>
              <a:t> → </a:t>
            </a:r>
            <a:r>
              <a:rPr b="1" dirty="0" err="1"/>
              <a:t>istruzione</a:t>
            </a:r>
            <a:r>
              <a:rPr b="1" dirty="0"/>
              <a:t> interna → </a:t>
            </a:r>
            <a:r>
              <a:rPr b="1" dirty="0" err="1"/>
              <a:t>comunicazione</a:t>
            </a:r>
            <a:r>
              <a:rPr b="1" dirty="0"/>
              <a:t> ai </a:t>
            </a:r>
            <a:r>
              <a:rPr b="1" dirty="0" err="1"/>
              <a:t>destinatari</a:t>
            </a:r>
            <a:r>
              <a:rPr b="1" dirty="0"/>
              <a:t> → </a:t>
            </a:r>
            <a:r>
              <a:rPr b="1" dirty="0" err="1"/>
              <a:t>attuazione</a:t>
            </a:r>
            <a:r>
              <a:rPr b="1" dirty="0"/>
              <a:t> → </a:t>
            </a:r>
            <a:r>
              <a:rPr b="1" dirty="0" err="1"/>
              <a:t>eventuale</a:t>
            </a:r>
            <a:r>
              <a:rPr b="1" dirty="0"/>
              <a:t> </a:t>
            </a:r>
            <a:r>
              <a:rPr b="1" dirty="0" err="1"/>
              <a:t>monitoraggio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Non ogni </a:t>
            </a:r>
            <a:r>
              <a:rPr b="1" dirty="0" err="1"/>
              <a:t>messaggio</a:t>
            </a:r>
            <a:r>
              <a:rPr b="1" dirty="0"/>
              <a:t> </a:t>
            </a:r>
            <a:r>
              <a:rPr b="1" dirty="0" err="1"/>
              <a:t>deve</a:t>
            </a:r>
            <a:r>
              <a:rPr b="1" dirty="0"/>
              <a:t> </a:t>
            </a:r>
            <a:r>
              <a:rPr b="1" dirty="0" err="1"/>
              <a:t>provenire</a:t>
            </a:r>
            <a:r>
              <a:rPr b="1" dirty="0"/>
              <a:t> dal DS: la </a:t>
            </a:r>
            <a:r>
              <a:rPr b="1" dirty="0" err="1"/>
              <a:t>distribuzione</a:t>
            </a:r>
            <a:r>
              <a:rPr b="1" dirty="0"/>
              <a:t> delle </a:t>
            </a:r>
            <a:r>
              <a:rPr b="1" dirty="0" err="1"/>
              <a:t>responsabilità</a:t>
            </a:r>
            <a:r>
              <a:rPr b="1" dirty="0"/>
              <a:t> </a:t>
            </a:r>
            <a:r>
              <a:rPr b="1" dirty="0" err="1"/>
              <a:t>riduce</a:t>
            </a:r>
            <a:r>
              <a:rPr b="1" dirty="0"/>
              <a:t> </a:t>
            </a:r>
            <a:r>
              <a:rPr b="1" dirty="0" err="1"/>
              <a:t>sovraccarico</a:t>
            </a:r>
            <a:r>
              <a:rPr b="1" dirty="0"/>
              <a:t> e </a:t>
            </a:r>
            <a:r>
              <a:rPr b="1" dirty="0" err="1"/>
              <a:t>ambiguità</a:t>
            </a:r>
            <a:r>
              <a:rPr b="1" dirty="0"/>
              <a:t>.</a:t>
            </a: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lang="it-IT" b="1" dirty="0"/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endParaRPr b="1" dirty="0"/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rgbClr val="FF0000"/>
                </a:solidFill>
              </a:rPr>
              <a:t>Le </a:t>
            </a:r>
            <a:r>
              <a:rPr b="1" dirty="0" err="1">
                <a:solidFill>
                  <a:srgbClr val="FF0000"/>
                </a:solidFill>
              </a:rPr>
              <a:t>comunicazioni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devono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essere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coerenti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tra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sito</a:t>
            </a:r>
            <a:r>
              <a:rPr b="1" dirty="0">
                <a:solidFill>
                  <a:srgbClr val="FF0000"/>
                </a:solidFill>
              </a:rPr>
              <a:t>, </a:t>
            </a:r>
            <a:endParaRPr lang="it-IT" b="1" dirty="0">
              <a:solidFill>
                <a:srgbClr val="FF0000"/>
              </a:solidFill>
            </a:endParaRP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>
                <a:solidFill>
                  <a:srgbClr val="FF0000"/>
                </a:solidFill>
              </a:rPr>
              <a:t>registro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elettronico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circolari</a:t>
            </a:r>
            <a:r>
              <a:rPr b="1" dirty="0">
                <a:solidFill>
                  <a:srgbClr val="FF0000"/>
                </a:solidFill>
              </a:rPr>
              <a:t> e </a:t>
            </a:r>
            <a:r>
              <a:rPr b="1" dirty="0" err="1">
                <a:solidFill>
                  <a:srgbClr val="FF0000"/>
                </a:solidFill>
              </a:rPr>
              <a:t>messaggi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organizzativi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24. Famiglie: informare senza trasformare ogni messaggio in un atto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8350" y="1960581"/>
            <a:ext cx="10698480" cy="21585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Distinguere</a:t>
            </a:r>
            <a:r>
              <a:rPr dirty="0"/>
              <a:t> </a:t>
            </a:r>
            <a:r>
              <a:rPr b="1" dirty="0" err="1"/>
              <a:t>avvisi</a:t>
            </a:r>
            <a:r>
              <a:rPr b="1" dirty="0"/>
              <a:t> </a:t>
            </a:r>
            <a:r>
              <a:rPr b="1" dirty="0" err="1"/>
              <a:t>organizzativi</a:t>
            </a:r>
            <a:r>
              <a:rPr dirty="0"/>
              <a:t>, </a:t>
            </a:r>
            <a:r>
              <a:rPr b="1" dirty="0" err="1"/>
              <a:t>comunicazioni</a:t>
            </a:r>
            <a:r>
              <a:rPr b="1" dirty="0"/>
              <a:t> </a:t>
            </a:r>
            <a:r>
              <a:rPr b="1" dirty="0" err="1"/>
              <a:t>amministrative</a:t>
            </a:r>
            <a:r>
              <a:rPr dirty="0"/>
              <a:t>, </a:t>
            </a:r>
            <a:r>
              <a:rPr b="1" dirty="0" err="1"/>
              <a:t>convocazioni</a:t>
            </a:r>
            <a:r>
              <a:rPr b="1" dirty="0"/>
              <a:t>,</a:t>
            </a:r>
            <a:r>
              <a:rPr dirty="0"/>
              <a:t> </a:t>
            </a:r>
            <a:r>
              <a:rPr b="1" dirty="0" err="1"/>
              <a:t>provvedimenti</a:t>
            </a:r>
            <a:r>
              <a:rPr b="1" dirty="0"/>
              <a:t> </a:t>
            </a:r>
            <a:r>
              <a:rPr dirty="0"/>
              <a:t>e </a:t>
            </a:r>
            <a:r>
              <a:rPr b="1" dirty="0" err="1"/>
              <a:t>risposte</a:t>
            </a:r>
            <a:r>
              <a:rPr b="1" dirty="0"/>
              <a:t> a </a:t>
            </a:r>
            <a:r>
              <a:rPr b="1" dirty="0" err="1"/>
              <a:t>istanze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>
                <a:solidFill>
                  <a:srgbClr val="FF0000"/>
                </a:solidFill>
              </a:rPr>
              <a:t>Nei </a:t>
            </a:r>
            <a:r>
              <a:rPr b="1" dirty="0" err="1">
                <a:solidFill>
                  <a:srgbClr val="FF0000"/>
                </a:solidFill>
              </a:rPr>
              <a:t>casi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conflittuali</a:t>
            </a:r>
            <a:r>
              <a:rPr b="1" dirty="0">
                <a:solidFill>
                  <a:srgbClr val="FF0000"/>
                </a:solidFill>
              </a:rPr>
              <a:t>: </a:t>
            </a:r>
            <a:r>
              <a:rPr b="1" dirty="0" err="1">
                <a:solidFill>
                  <a:srgbClr val="FF0000"/>
                </a:solidFill>
              </a:rPr>
              <a:t>descrivere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fatti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documentabili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indicare</a:t>
            </a:r>
            <a:r>
              <a:rPr b="1" dirty="0">
                <a:solidFill>
                  <a:srgbClr val="FF0000"/>
                </a:solidFill>
              </a:rPr>
              <a:t> la </a:t>
            </a:r>
            <a:r>
              <a:rPr b="1" dirty="0" err="1">
                <a:solidFill>
                  <a:srgbClr val="FF0000"/>
                </a:solidFill>
              </a:rPr>
              <a:t>competenza</a:t>
            </a:r>
            <a:r>
              <a:rPr b="1" dirty="0">
                <a:solidFill>
                  <a:srgbClr val="FF0000"/>
                </a:solidFill>
              </a:rPr>
              <a:t> della </a:t>
            </a:r>
            <a:r>
              <a:rPr b="1" dirty="0" err="1">
                <a:solidFill>
                  <a:srgbClr val="FF0000"/>
                </a:solidFill>
              </a:rPr>
              <a:t>scuola</a:t>
            </a:r>
            <a:r>
              <a:rPr b="1" dirty="0">
                <a:solidFill>
                  <a:srgbClr val="FF0000"/>
                </a:solidFill>
              </a:rPr>
              <a:t>, </a:t>
            </a:r>
            <a:r>
              <a:rPr b="1" dirty="0" err="1">
                <a:solidFill>
                  <a:srgbClr val="FF0000"/>
                </a:solidFill>
              </a:rPr>
              <a:t>evitare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giudizi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sulle</a:t>
            </a:r>
            <a:r>
              <a:rPr b="1" dirty="0">
                <a:solidFill>
                  <a:srgbClr val="FF0000"/>
                </a:solidFill>
              </a:rPr>
              <a:t> parti.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Quando il </a:t>
            </a:r>
            <a:r>
              <a:rPr b="1" dirty="0" err="1"/>
              <a:t>tema</a:t>
            </a:r>
            <a:r>
              <a:rPr b="1" dirty="0"/>
              <a:t> </a:t>
            </a:r>
            <a:r>
              <a:rPr b="1" dirty="0" err="1"/>
              <a:t>riguarda</a:t>
            </a:r>
            <a:r>
              <a:rPr b="1" dirty="0"/>
              <a:t> </a:t>
            </a:r>
            <a:r>
              <a:rPr b="1" dirty="0" err="1"/>
              <a:t>diritti</a:t>
            </a:r>
            <a:r>
              <a:rPr b="1" dirty="0"/>
              <a:t> </a:t>
            </a:r>
            <a:r>
              <a:rPr b="1" dirty="0" err="1"/>
              <a:t>soggettivi</a:t>
            </a:r>
            <a:r>
              <a:rPr b="1" dirty="0"/>
              <a:t> o </a:t>
            </a:r>
            <a:r>
              <a:rPr b="1" dirty="0" err="1"/>
              <a:t>controversie</a:t>
            </a:r>
            <a:r>
              <a:rPr b="1" dirty="0"/>
              <a:t> </a:t>
            </a:r>
            <a:r>
              <a:rPr b="1" dirty="0" err="1"/>
              <a:t>familiari</a:t>
            </a:r>
            <a:r>
              <a:rPr b="1" dirty="0"/>
              <a:t>, la </a:t>
            </a:r>
            <a:r>
              <a:rPr b="1" dirty="0" err="1"/>
              <a:t>scuola</a:t>
            </a:r>
            <a:r>
              <a:rPr b="1" dirty="0"/>
              <a:t> </a:t>
            </a:r>
            <a:r>
              <a:rPr b="1" dirty="0" err="1"/>
              <a:t>deve</a:t>
            </a:r>
            <a:r>
              <a:rPr b="1" dirty="0"/>
              <a:t> </a:t>
            </a:r>
            <a:r>
              <a:rPr b="1" dirty="0" err="1"/>
              <a:t>mantenere</a:t>
            </a:r>
            <a:r>
              <a:rPr b="1" dirty="0"/>
              <a:t> </a:t>
            </a:r>
            <a:r>
              <a:rPr b="1" dirty="0" err="1"/>
              <a:t>una</a:t>
            </a:r>
            <a:r>
              <a:rPr b="1" dirty="0"/>
              <a:t> </a:t>
            </a:r>
            <a:r>
              <a:rPr b="1" dirty="0" err="1"/>
              <a:t>posizione</a:t>
            </a:r>
            <a:r>
              <a:rPr b="1" dirty="0"/>
              <a:t> </a:t>
            </a:r>
            <a:r>
              <a:rPr b="1" dirty="0" err="1"/>
              <a:t>istituzionale</a:t>
            </a:r>
            <a:r>
              <a:rPr b="1" dirty="0"/>
              <a:t> e </a:t>
            </a:r>
            <a:r>
              <a:rPr b="1" dirty="0" err="1"/>
              <a:t>documentata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97840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rPr dirty="0"/>
              <a:t>25. Social media: la </a:t>
            </a:r>
            <a:r>
              <a:rPr dirty="0" err="1"/>
              <a:t>scuola</a:t>
            </a:r>
            <a:r>
              <a:rPr dirty="0"/>
              <a:t> non </a:t>
            </a:r>
            <a:r>
              <a:rPr dirty="0" err="1"/>
              <a:t>diventa</a:t>
            </a:r>
            <a:r>
              <a:rPr dirty="0"/>
              <a:t> un </a:t>
            </a:r>
            <a:r>
              <a:rPr dirty="0" err="1"/>
              <a:t>soggetto</a:t>
            </a:r>
            <a:r>
              <a:rPr dirty="0"/>
              <a:t> </a:t>
            </a:r>
            <a:r>
              <a:rPr dirty="0" err="1"/>
              <a:t>privato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640541" y="2363993"/>
            <a:ext cx="9195099" cy="24150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Un </a:t>
            </a:r>
            <a:r>
              <a:rPr b="1" dirty="0" err="1">
                <a:solidFill>
                  <a:srgbClr val="FF0000"/>
                </a:solidFill>
              </a:rPr>
              <a:t>profilo</a:t>
            </a:r>
            <a:r>
              <a:rPr b="1" dirty="0">
                <a:solidFill>
                  <a:srgbClr val="FF0000"/>
                </a:solidFill>
              </a:rPr>
              <a:t> social </a:t>
            </a:r>
            <a:r>
              <a:rPr b="1" dirty="0" err="1">
                <a:solidFill>
                  <a:srgbClr val="FF0000"/>
                </a:solidFill>
              </a:rPr>
              <a:t>istituzionale</a:t>
            </a:r>
            <a:r>
              <a:rPr b="1" dirty="0">
                <a:solidFill>
                  <a:srgbClr val="FF0000"/>
                </a:solidFill>
              </a:rPr>
              <a:t> è un </a:t>
            </a:r>
            <a:r>
              <a:rPr b="1" dirty="0" err="1">
                <a:solidFill>
                  <a:srgbClr val="FF0000"/>
                </a:solidFill>
              </a:rPr>
              <a:t>canale</a:t>
            </a:r>
            <a:r>
              <a:rPr b="1" dirty="0">
                <a:solidFill>
                  <a:srgbClr val="FF0000"/>
                </a:solidFill>
              </a:rPr>
              <a:t> della </a:t>
            </a:r>
            <a:r>
              <a:rPr b="1" dirty="0" err="1">
                <a:solidFill>
                  <a:srgbClr val="FF0000"/>
                </a:solidFill>
              </a:rPr>
              <a:t>comunicazione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dell’ente</a:t>
            </a:r>
            <a:r>
              <a:rPr b="1" dirty="0">
                <a:solidFill>
                  <a:srgbClr val="FF0000"/>
                </a:solidFill>
              </a:rPr>
              <a:t>, </a:t>
            </a:r>
            <a:endParaRPr lang="it-IT" b="1" dirty="0">
              <a:solidFill>
                <a:srgbClr val="FF0000"/>
              </a:solidFill>
            </a:endParaRP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NON </a:t>
            </a:r>
            <a:r>
              <a:rPr b="1" dirty="0">
                <a:solidFill>
                  <a:schemeClr val="accent1">
                    <a:lumMod val="75000"/>
                  </a:schemeClr>
                </a:solidFill>
              </a:rPr>
              <a:t>uno </a:t>
            </a:r>
            <a:r>
              <a:rPr b="1" dirty="0" err="1">
                <a:solidFill>
                  <a:schemeClr val="accent1">
                    <a:lumMod val="75000"/>
                  </a:schemeClr>
                </a:solidFill>
              </a:rPr>
              <a:t>spazio</a:t>
            </a:r>
            <a:r>
              <a:rPr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b="1" dirty="0" err="1">
                <a:solidFill>
                  <a:schemeClr val="accent1">
                    <a:lumMod val="75000"/>
                  </a:schemeClr>
                </a:solidFill>
              </a:rPr>
              <a:t>personale</a:t>
            </a:r>
            <a:r>
              <a:rPr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Prima di </a:t>
            </a:r>
            <a:r>
              <a:rPr dirty="0" err="1"/>
              <a:t>pubblicare</a:t>
            </a:r>
            <a:r>
              <a:rPr lang="it-IT" dirty="0"/>
              <a:t> controllare</a:t>
            </a:r>
            <a:r>
              <a:rPr dirty="0"/>
              <a:t>:</a:t>
            </a:r>
            <a:endParaRPr lang="it-IT" dirty="0"/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finalità</a:t>
            </a:r>
            <a:r>
              <a:rPr b="1" dirty="0"/>
              <a:t>, base </a:t>
            </a:r>
            <a:r>
              <a:rPr b="1" dirty="0" err="1"/>
              <a:t>giuridica</a:t>
            </a:r>
            <a:r>
              <a:rPr b="1" dirty="0"/>
              <a:t>, </a:t>
            </a:r>
            <a:r>
              <a:rPr b="1" dirty="0" err="1"/>
              <a:t>dati</a:t>
            </a:r>
            <a:r>
              <a:rPr b="1" dirty="0"/>
              <a:t> </a:t>
            </a:r>
            <a:r>
              <a:rPr b="1" dirty="0" err="1"/>
              <a:t>trattati</a:t>
            </a:r>
            <a:r>
              <a:rPr b="1" dirty="0"/>
              <a:t>, </a:t>
            </a:r>
            <a:r>
              <a:rPr b="1" dirty="0" err="1"/>
              <a:t>destinatari</a:t>
            </a:r>
            <a:r>
              <a:rPr b="1" dirty="0"/>
              <a:t>, </a:t>
            </a:r>
            <a:r>
              <a:rPr b="1" dirty="0" err="1"/>
              <a:t>moderazione</a:t>
            </a:r>
            <a:r>
              <a:rPr b="1" dirty="0"/>
              <a:t> e </a:t>
            </a:r>
            <a:r>
              <a:rPr b="1" dirty="0" err="1"/>
              <a:t>responsabilità</a:t>
            </a:r>
            <a:r>
              <a:rPr b="1" dirty="0"/>
              <a:t>.</a:t>
            </a: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Il </a:t>
            </a:r>
            <a:r>
              <a:rPr dirty="0" err="1"/>
              <a:t>Codice</a:t>
            </a:r>
            <a:r>
              <a:rPr dirty="0"/>
              <a:t> di </a:t>
            </a:r>
            <a:r>
              <a:rPr dirty="0" err="1"/>
              <a:t>comportamento</a:t>
            </a:r>
            <a:r>
              <a:rPr dirty="0"/>
              <a:t> e le </a:t>
            </a:r>
            <a:r>
              <a:rPr dirty="0" err="1"/>
              <a:t>regole</a:t>
            </a:r>
            <a:r>
              <a:rPr dirty="0"/>
              <a:t> interne </a:t>
            </a:r>
            <a:r>
              <a:rPr dirty="0" err="1"/>
              <a:t>devono</a:t>
            </a:r>
            <a:r>
              <a:rPr dirty="0"/>
              <a:t> </a:t>
            </a:r>
            <a:r>
              <a:rPr dirty="0" err="1"/>
              <a:t>orientare</a:t>
            </a:r>
            <a:r>
              <a:rPr dirty="0"/>
              <a:t> la </a:t>
            </a:r>
            <a:r>
              <a:rPr dirty="0" err="1"/>
              <a:t>condotta</a:t>
            </a:r>
            <a:r>
              <a:rPr dirty="0"/>
              <a:t> del </a:t>
            </a:r>
            <a:r>
              <a:rPr dirty="0" err="1"/>
              <a:t>personale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nell’uso</a:t>
            </a:r>
            <a:r>
              <a:rPr dirty="0"/>
              <a:t> degli </a:t>
            </a:r>
            <a:r>
              <a:rPr dirty="0" err="1"/>
              <a:t>strumenti</a:t>
            </a:r>
            <a:r>
              <a:rPr dirty="0"/>
              <a:t> </a:t>
            </a:r>
            <a:r>
              <a:rPr dirty="0" err="1"/>
              <a:t>digitali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DPR 62/2013, come modificato dal DPR 81/2023; GDPR; Garante Privacy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26. Comunicazione e conflitto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87475"/>
            <a:ext cx="10698480" cy="197900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Nei </a:t>
            </a:r>
            <a:r>
              <a:rPr dirty="0" err="1"/>
              <a:t>conflitti</a:t>
            </a:r>
            <a:r>
              <a:rPr dirty="0"/>
              <a:t> 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ridurre</a:t>
            </a:r>
            <a:r>
              <a:rPr dirty="0"/>
              <a:t> </a:t>
            </a:r>
            <a:r>
              <a:rPr dirty="0" err="1"/>
              <a:t>l’ambiguità</a:t>
            </a:r>
            <a:r>
              <a:rPr dirty="0"/>
              <a:t>, non </a:t>
            </a:r>
            <a:r>
              <a:rPr dirty="0" err="1"/>
              <a:t>aumentarla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Separare</a:t>
            </a:r>
            <a:r>
              <a:rPr dirty="0"/>
              <a:t> sempre: </a:t>
            </a:r>
            <a:r>
              <a:rPr b="1" u="sng" dirty="0" err="1"/>
              <a:t>fatto</a:t>
            </a:r>
            <a:r>
              <a:rPr b="1" dirty="0"/>
              <a:t> </a:t>
            </a:r>
            <a:r>
              <a:rPr b="1" dirty="0" err="1"/>
              <a:t>documentato</a:t>
            </a:r>
            <a:r>
              <a:rPr b="1" dirty="0"/>
              <a:t> / </a:t>
            </a:r>
            <a:r>
              <a:rPr b="1" u="sng" dirty="0" err="1"/>
              <a:t>interpretazione</a:t>
            </a:r>
            <a:r>
              <a:rPr b="1" u="sng" dirty="0"/>
              <a:t> della </a:t>
            </a:r>
            <a:r>
              <a:rPr b="1" u="sng" dirty="0" err="1"/>
              <a:t>parte</a:t>
            </a:r>
            <a:r>
              <a:rPr b="1" u="sng" dirty="0"/>
              <a:t> </a:t>
            </a:r>
            <a:r>
              <a:rPr b="1" dirty="0"/>
              <a:t>/ </a:t>
            </a:r>
            <a:r>
              <a:rPr b="1" u="sng" dirty="0" err="1"/>
              <a:t>posizione</a:t>
            </a:r>
            <a:r>
              <a:rPr b="1" u="sng" dirty="0"/>
              <a:t> </a:t>
            </a:r>
            <a:r>
              <a:rPr b="1" u="sng" dirty="0" err="1"/>
              <a:t>dell’amministrazione</a:t>
            </a:r>
            <a:r>
              <a:rPr b="1" u="sng" dirty="0"/>
              <a:t> </a:t>
            </a:r>
            <a:r>
              <a:rPr b="1" dirty="0"/>
              <a:t>/ </a:t>
            </a:r>
            <a:r>
              <a:rPr b="1" dirty="0" err="1"/>
              <a:t>eventuale</a:t>
            </a:r>
            <a:r>
              <a:rPr b="1" dirty="0"/>
              <a:t> </a:t>
            </a:r>
            <a:r>
              <a:rPr b="1" u="sng" dirty="0" err="1"/>
              <a:t>decisione</a:t>
            </a:r>
            <a:r>
              <a:rPr b="1" u="sng" dirty="0"/>
              <a:t>.</a:t>
            </a:r>
          </a:p>
          <a:p>
            <a:pPr algn="ctr"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u="sng" dirty="0" err="1">
                <a:solidFill>
                  <a:srgbClr val="FF0000"/>
                </a:solidFill>
              </a:rPr>
              <a:t>Rispondere</a:t>
            </a:r>
            <a:r>
              <a:rPr b="1" u="sng" dirty="0">
                <a:solidFill>
                  <a:srgbClr val="FF0000"/>
                </a:solidFill>
              </a:rPr>
              <a:t> alla </a:t>
            </a:r>
            <a:r>
              <a:rPr b="1" u="sng" dirty="0" err="1">
                <a:solidFill>
                  <a:srgbClr val="FF0000"/>
                </a:solidFill>
              </a:rPr>
              <a:t>questione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istituzionale</a:t>
            </a:r>
            <a:r>
              <a:rPr b="1" u="sng" dirty="0">
                <a:solidFill>
                  <a:srgbClr val="FF0000"/>
                </a:solidFill>
              </a:rPr>
              <a:t>, non alla </a:t>
            </a:r>
            <a:r>
              <a:rPr b="1" u="sng" dirty="0" err="1">
                <a:solidFill>
                  <a:srgbClr val="FF0000"/>
                </a:solidFill>
              </a:rPr>
              <a:t>provocazione</a:t>
            </a:r>
            <a:r>
              <a:rPr b="1" u="sng" dirty="0">
                <a:solidFill>
                  <a:srgbClr val="FF0000"/>
                </a:solidFill>
              </a:rPr>
              <a:t> </a:t>
            </a:r>
            <a:r>
              <a:rPr b="1" u="sng" dirty="0" err="1">
                <a:solidFill>
                  <a:srgbClr val="FF0000"/>
                </a:solidFill>
              </a:rPr>
              <a:t>personale</a:t>
            </a:r>
            <a:r>
              <a:rPr b="1" u="sng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/>
              <a:t>Quando </a:t>
            </a:r>
            <a:r>
              <a:rPr dirty="0" err="1"/>
              <a:t>necessario</a:t>
            </a:r>
            <a:r>
              <a:rPr dirty="0"/>
              <a:t>, </a:t>
            </a:r>
            <a:r>
              <a:rPr dirty="0" err="1"/>
              <a:t>rinviare</a:t>
            </a:r>
            <a:r>
              <a:rPr dirty="0"/>
              <a:t> alla norma, </a:t>
            </a:r>
            <a:r>
              <a:rPr dirty="0" err="1"/>
              <a:t>all’atto</a:t>
            </a:r>
            <a:r>
              <a:rPr dirty="0"/>
              <a:t> o alla </a:t>
            </a:r>
            <a:r>
              <a:rPr dirty="0" err="1"/>
              <a:t>competenza</a:t>
            </a:r>
            <a:r>
              <a:rPr dirty="0"/>
              <a:t> </a:t>
            </a:r>
            <a:r>
              <a:rPr dirty="0" err="1"/>
              <a:t>dell’autorità</a:t>
            </a:r>
            <a:r>
              <a:rPr dirty="0"/>
              <a:t> </a:t>
            </a:r>
            <a:r>
              <a:rPr dirty="0" err="1"/>
              <a:t>competente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27. Comunicazione in emergenza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1167" y="2070846"/>
            <a:ext cx="10104120" cy="167122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Una </a:t>
            </a:r>
            <a:r>
              <a:rPr b="1" dirty="0" err="1"/>
              <a:t>crisi</a:t>
            </a:r>
            <a:r>
              <a:rPr b="1" dirty="0"/>
              <a:t> </a:t>
            </a:r>
            <a:r>
              <a:rPr b="1" dirty="0" err="1"/>
              <a:t>richiede</a:t>
            </a:r>
            <a:r>
              <a:rPr b="1" dirty="0"/>
              <a:t> </a:t>
            </a:r>
            <a:r>
              <a:rPr b="1" dirty="0" err="1"/>
              <a:t>tempestività</a:t>
            </a:r>
            <a:r>
              <a:rPr b="1" dirty="0"/>
              <a:t> ma non </a:t>
            </a:r>
            <a:r>
              <a:rPr b="1" dirty="0" err="1"/>
              <a:t>improvvisazione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Definire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fonte</a:t>
            </a:r>
            <a:r>
              <a:rPr dirty="0"/>
              <a:t> </a:t>
            </a:r>
            <a:r>
              <a:rPr dirty="0" err="1"/>
              <a:t>ufficiale</a:t>
            </a:r>
            <a:r>
              <a:rPr dirty="0"/>
              <a:t>, un </a:t>
            </a:r>
            <a:r>
              <a:rPr dirty="0" err="1"/>
              <a:t>messaggio</a:t>
            </a:r>
            <a:r>
              <a:rPr dirty="0"/>
              <a:t> breve e </a:t>
            </a:r>
            <a:r>
              <a:rPr dirty="0" err="1"/>
              <a:t>verificato</a:t>
            </a:r>
            <a:r>
              <a:rPr dirty="0"/>
              <a:t>, un </a:t>
            </a:r>
            <a:r>
              <a:rPr dirty="0" err="1"/>
              <a:t>referente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Indicare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è </a:t>
            </a:r>
            <a:r>
              <a:rPr dirty="0" err="1"/>
              <a:t>noto</a:t>
            </a:r>
            <a:r>
              <a:rPr dirty="0"/>
              <a:t>,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è </a:t>
            </a:r>
            <a:r>
              <a:rPr dirty="0" err="1"/>
              <a:t>ancora</a:t>
            </a:r>
            <a:r>
              <a:rPr dirty="0"/>
              <a:t> in </a:t>
            </a:r>
            <a:r>
              <a:rPr dirty="0" err="1"/>
              <a:t>verifica</a:t>
            </a:r>
            <a:r>
              <a:rPr dirty="0"/>
              <a:t> e le </a:t>
            </a:r>
            <a:r>
              <a:rPr dirty="0" err="1"/>
              <a:t>istruzioni</a:t>
            </a:r>
            <a:r>
              <a:rPr dirty="0"/>
              <a:t> operative.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dirty="0" err="1"/>
              <a:t>Correggere</a:t>
            </a:r>
            <a:r>
              <a:rPr dirty="0"/>
              <a:t> </a:t>
            </a:r>
            <a:r>
              <a:rPr dirty="0" err="1"/>
              <a:t>rapidamente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errori</a:t>
            </a:r>
            <a:r>
              <a:rPr dirty="0"/>
              <a:t>, </a:t>
            </a:r>
            <a:r>
              <a:rPr dirty="0" err="1"/>
              <a:t>mantenendo</a:t>
            </a:r>
            <a:r>
              <a:rPr dirty="0"/>
              <a:t> </a:t>
            </a:r>
            <a:r>
              <a:rPr dirty="0" err="1"/>
              <a:t>traccia</a:t>
            </a:r>
            <a:r>
              <a:rPr dirty="0"/>
              <a:t> della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ufficiale</a:t>
            </a:r>
            <a:r>
              <a:rPr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033848E5-FCD9-D5FF-CEDC-98F299925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5" y="265578"/>
            <a:ext cx="11713632" cy="659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1957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29. Una matrice operativa per il DS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481328"/>
            <a:ext cx="4663440" cy="41148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t>PRIMA DI INVIARE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920240"/>
            <a:ext cx="4617720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Chi parla?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Ha competenza?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A chi?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Con quale finalità?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Quale base normativa?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234440"/>
            <a:ext cx="5257800" cy="4892040"/>
          </a:xfrm>
          <a:prstGeom prst="roundRect">
            <a:avLst/>
          </a:prstGeom>
          <a:solidFill>
            <a:srgbClr val="F1F6F5"/>
          </a:solidFill>
          <a:ln>
            <a:solidFill>
              <a:srgbClr val="DAE7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59" y="1481328"/>
            <a:ext cx="4663440" cy="41148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1800" b="1">
                <a:solidFill>
                  <a:srgbClr val="257474"/>
                </a:solidFill>
                <a:latin typeface="Aptos Display"/>
              </a:defRPr>
            </a:pPr>
            <a:r>
              <a:t>PRIMA DI PUBBLICARE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59" y="1920240"/>
            <a:ext cx="4617720" cy="3840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È necessario?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È accessibile?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Contiene dati personali?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Qual è il regime di pubblicità?</a:t>
            </a:r>
          </a:p>
          <a:p>
            <a:pPr>
              <a:spcAft>
                <a:spcPts val="1000"/>
              </a:spcAft>
              <a:defRPr sz="1600" b="0">
                <a:solidFill>
                  <a:srgbClr val="262D32"/>
                </a:solidFill>
                <a:latin typeface="Aptos"/>
              </a:defRPr>
            </a:pPr>
            <a:r>
              <a:t>Il contenuto è aggiornato?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F195111-1F2C-6C94-81A4-72E6B9D92C18}"/>
              </a:ext>
            </a:extLst>
          </p:cNvPr>
          <p:cNvSpPr txBox="1"/>
          <p:nvPr/>
        </p:nvSpPr>
        <p:spPr>
          <a:xfrm>
            <a:off x="1353669" y="617891"/>
            <a:ext cx="9403977" cy="4101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1200"/>
              </a:spcAft>
              <a:buNone/>
            </a:pPr>
            <a:r>
              <a:rPr lang="it-IT" sz="1800" b="0" u="none" strike="noStrike" dirty="0">
                <a:effectLst/>
                <a:latin typeface="+mn-lt"/>
              </a:rPr>
              <a:t>L'uso dei social media da parte dei dipendenti della Pubblica Amministrazione è regolato dall'articolo 11-ter del </a:t>
            </a:r>
            <a:r>
              <a:rPr lang="it-IT" sz="1800" b="0" u="none" strike="noStrike" dirty="0">
                <a:effectLst/>
                <a:latin typeface="+mn-lt"/>
                <a:hlinkClick r:id="rId2"/>
              </a:rPr>
              <a:t>Codice di comportamento dei dipendenti pubblici (DPR n. 62/2013)</a:t>
            </a:r>
            <a:r>
              <a:rPr lang="it-IT" sz="1800" b="0" u="none" strike="noStrike" dirty="0">
                <a:effectLst/>
                <a:latin typeface="+mn-lt"/>
              </a:rPr>
              <a:t>, aggiornato dal </a:t>
            </a:r>
            <a:r>
              <a:rPr lang="it-IT" sz="1800" b="0" u="none" strike="noStrike" dirty="0">
                <a:effectLst/>
                <a:latin typeface="+mn-lt"/>
                <a:hlinkClick r:id="rId3"/>
              </a:rPr>
              <a:t>DPR n. 81/2023</a:t>
            </a:r>
            <a:r>
              <a:rPr lang="it-IT" sz="1800" b="0" u="none" strike="noStrike" dirty="0">
                <a:effectLst/>
                <a:latin typeface="+mn-lt"/>
              </a:rPr>
              <a:t> in attuazione del PNRR. </a:t>
            </a:r>
            <a:r>
              <a:rPr lang="it-IT" sz="1800" b="1" u="none" strike="noStrike" dirty="0">
                <a:effectLst/>
                <a:latin typeface="+mn-lt"/>
              </a:rPr>
              <a:t>Regole principali per i dipendenti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800" b="1" u="none" strike="noStrike" dirty="0">
                <a:solidFill>
                  <a:srgbClr val="FF0000"/>
                </a:solidFill>
                <a:effectLst/>
                <a:latin typeface="+mn-lt"/>
              </a:rPr>
              <a:t>Cautela nelle opinioni personali</a:t>
            </a:r>
            <a:r>
              <a:rPr lang="it-IT" sz="1800" b="1" u="none" strike="noStrike" dirty="0">
                <a:effectLst/>
                <a:latin typeface="+mn-lt"/>
              </a:rPr>
              <a:t>:</a:t>
            </a:r>
            <a:r>
              <a:rPr lang="it-IT" sz="1800" b="0" u="none" strike="noStrike" dirty="0">
                <a:effectLst/>
                <a:latin typeface="+mn-lt"/>
              </a:rPr>
              <a:t> Usando i propri account social, il dipendente </a:t>
            </a:r>
            <a:r>
              <a:rPr lang="it-IT" sz="1800" b="1" u="none" strike="noStrike" dirty="0">
                <a:effectLst/>
                <a:latin typeface="+mn-lt"/>
              </a:rPr>
              <a:t>deve chiarire che le sue idee su eventi o persone non sono attribuibili alla Pubblica Amministrazione</a:t>
            </a:r>
            <a:r>
              <a:rPr lang="it-IT" sz="1800" b="0" u="none" strike="noStrike" dirty="0">
                <a:effectLst/>
                <a:latin typeface="+mn-lt"/>
              </a:rPr>
              <a:t>.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800" b="1" u="none" strike="noStrike" dirty="0">
                <a:solidFill>
                  <a:srgbClr val="FF0000"/>
                </a:solidFill>
                <a:effectLst/>
                <a:latin typeface="+mn-lt"/>
              </a:rPr>
              <a:t>Tutela dell'immagine</a:t>
            </a:r>
            <a:r>
              <a:rPr lang="it-IT" sz="1800" b="1" u="none" strike="noStrike" dirty="0">
                <a:effectLst/>
                <a:latin typeface="+mn-lt"/>
              </a:rPr>
              <a:t>:</a:t>
            </a:r>
            <a:r>
              <a:rPr lang="it-IT" sz="1800" b="0" u="none" strike="noStrike" dirty="0">
                <a:effectLst/>
                <a:latin typeface="+mn-lt"/>
              </a:rPr>
              <a:t> È vietato pubblicare commenti o interventi che danneggiano il decoro, il prestigio o l'immagine dell'ente di appartenenza o della PA in generale.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800" b="1" u="none" strike="noStrike" dirty="0">
                <a:solidFill>
                  <a:srgbClr val="FF0000"/>
                </a:solidFill>
                <a:effectLst/>
                <a:latin typeface="+mn-lt"/>
              </a:rPr>
              <a:t>Riservatezza delle comunicazioni</a:t>
            </a:r>
            <a:r>
              <a:rPr lang="it-IT" sz="1800" b="1" u="none" strike="noStrike" dirty="0">
                <a:effectLst/>
                <a:latin typeface="+mn-lt"/>
              </a:rPr>
              <a:t>:</a:t>
            </a:r>
            <a:r>
              <a:rPr lang="it-IT" sz="1800" b="0" u="none" strike="noStrike" dirty="0">
                <a:effectLst/>
                <a:latin typeface="+mn-lt"/>
              </a:rPr>
              <a:t> Le comunicazioni di servizio non devono avvenire tramite conversazioni pubbliche sui social, salvo i canali istituzionali autorizzati. 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800" b="1" u="none" strike="noStrike" dirty="0">
                <a:solidFill>
                  <a:srgbClr val="FF0000"/>
                </a:solidFill>
                <a:effectLst/>
                <a:latin typeface="+mn-lt"/>
              </a:rPr>
              <a:t>Divieto di divulgazione</a:t>
            </a:r>
            <a:r>
              <a:rPr lang="it-IT" sz="1800" b="1" u="none" strike="noStrike" dirty="0">
                <a:effectLst/>
                <a:latin typeface="+mn-lt"/>
              </a:rPr>
              <a:t>:</a:t>
            </a:r>
            <a:r>
              <a:rPr lang="it-IT" sz="1800" b="0" u="none" strike="noStrike" dirty="0">
                <a:effectLst/>
                <a:latin typeface="+mn-lt"/>
              </a:rPr>
              <a:t> Non si possono diffondere documenti o informazioni riservate per scopi estranei al lavoro. </a:t>
            </a:r>
            <a:endParaRPr lang="it-IT" sz="1200" b="0" u="none" strike="noStrike" dirty="0">
              <a:effectLst/>
              <a:latin typeface="Google Sans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6956E3D9-A138-2EB9-8977-AC00527BF37A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46941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7C2DD57B-D9C3-946C-5010-127F6973C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3036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3D14559D-0308-28C8-0DE9-57EDCD443496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207E425A-7BB2-5958-EBD8-6DC578DCAAFC}"/>
              </a:ext>
            </a:extLst>
          </p:cNvPr>
          <p:cNvSpPr txBox="1"/>
          <p:nvPr/>
        </p:nvSpPr>
        <p:spPr>
          <a:xfrm>
            <a:off x="824753" y="677849"/>
            <a:ext cx="10775575" cy="5347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it-IT" sz="1800" b="1" u="none" strike="noStrike" dirty="0">
                <a:effectLst/>
                <a:latin typeface="+mn-lt"/>
              </a:rPr>
              <a:t>⚖️ Come vengono gestite le sanzioni disciplinari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it-IT" sz="1800" b="0" u="none" strike="noStrike" dirty="0">
                <a:effectLst/>
                <a:latin typeface="+mn-lt"/>
              </a:rPr>
              <a:t>La violazione dei doveri contenuti nel Codice di comportamento non è solo una mancanza etica, ma costituisce un vero e proprio </a:t>
            </a:r>
            <a:r>
              <a:rPr lang="it-IT" sz="1800" b="1" u="none" strike="noStrike" dirty="0">
                <a:effectLst/>
                <a:latin typeface="+mn-lt"/>
              </a:rPr>
              <a:t>illecito disciplinare</a:t>
            </a:r>
            <a:r>
              <a:rPr lang="it-IT" sz="1800" b="0" u="none" strike="noStrike" dirty="0">
                <a:effectLst/>
                <a:latin typeface="+mn-lt"/>
              </a:rPr>
              <a:t>. La gestione segue un percorso normato dal Testo Unico del Pubblico Impiego (</a:t>
            </a:r>
            <a:r>
              <a:rPr lang="it-IT" sz="1800" b="0" u="none" strike="noStrike" dirty="0" err="1">
                <a:effectLst/>
                <a:latin typeface="+mn-lt"/>
              </a:rPr>
              <a:t>D.Lgs.</a:t>
            </a:r>
            <a:r>
              <a:rPr lang="it-IT" sz="1800" b="0" u="none" strike="noStrike" dirty="0">
                <a:effectLst/>
                <a:latin typeface="+mn-lt"/>
              </a:rPr>
              <a:t> 165/2001). E dal Contratto Collettivo nazionale di categori</a:t>
            </a:r>
            <a:r>
              <a:rPr lang="it-IT" dirty="0"/>
              <a:t>a in materia di sanzioni disciplinari.</a:t>
            </a:r>
            <a:endParaRPr lang="it-IT" sz="1800" b="0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it-IT" sz="1800" b="1" u="none" strike="noStrike" dirty="0">
                <a:effectLst/>
                <a:latin typeface="+mn-lt"/>
              </a:rPr>
              <a:t>Segnalazione e attivazione:</a:t>
            </a:r>
            <a:r>
              <a:rPr lang="it-IT" sz="1800" b="0" u="none" strike="noStrike" dirty="0">
                <a:effectLst/>
                <a:latin typeface="+mn-lt"/>
              </a:rPr>
              <a:t> Quando viene rilevata una violazione (es. una mail offensiva o un post social lesivo dell'ente), </a:t>
            </a:r>
            <a:r>
              <a:rPr lang="it-IT" sz="1800" b="1" u="none" strike="noStrike" dirty="0">
                <a:effectLst/>
                <a:latin typeface="+mn-lt"/>
              </a:rPr>
              <a:t>il dirigente scolastico </a:t>
            </a:r>
            <a:r>
              <a:rPr lang="it-IT" sz="1800" b="0" u="none" strike="noStrike" dirty="0">
                <a:effectLst/>
                <a:latin typeface="+mn-lt"/>
              </a:rPr>
              <a:t>dell'ufficio o l'</a:t>
            </a:r>
            <a:r>
              <a:rPr lang="it-IT" sz="1800" b="1" u="none" strike="noStrike" dirty="0">
                <a:effectLst/>
                <a:latin typeface="+mn-lt"/>
              </a:rPr>
              <a:t>Ufficio Procedimenti Disciplinari (UPD)</a:t>
            </a:r>
            <a:r>
              <a:rPr lang="it-IT" sz="1800" b="0" u="none" strike="noStrike" dirty="0">
                <a:effectLst/>
                <a:latin typeface="+mn-lt"/>
              </a:rPr>
              <a:t> avvia formale contestazione degli addebiti al dipendente.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it-IT" sz="1800" b="1" u="none" strike="noStrike" dirty="0">
                <a:effectLst/>
                <a:latin typeface="+mn-lt"/>
              </a:rPr>
              <a:t>Graduazione della sanzione:</a:t>
            </a:r>
            <a:r>
              <a:rPr lang="it-IT" sz="1800" b="0" u="none" strike="noStrike" dirty="0">
                <a:effectLst/>
                <a:latin typeface="+mn-lt"/>
              </a:rPr>
              <a:t> La sanzione non è fissa, ma viene calibrata in base a specifici criteri stabiliti dall'</a:t>
            </a:r>
            <a:r>
              <a:rPr lang="it-IT" sz="1800" b="0" u="none" strike="noStrike" dirty="0">
                <a:effectLst/>
                <a:latin typeface="+mn-lt"/>
                <a:hlinkClick r:id="rId2"/>
              </a:rPr>
              <a:t>analisi giuslavoristica</a:t>
            </a:r>
            <a:r>
              <a:rPr lang="it-IT" sz="1800" b="0" u="none" strike="noStrike" dirty="0">
                <a:effectLst/>
                <a:latin typeface="+mn-lt"/>
              </a:rPr>
              <a:t>:</a:t>
            </a:r>
          </a:p>
          <a:p>
            <a:pPr marL="800100" marR="0" lvl="1" indent="-342900">
              <a:spcBef>
                <a:spcPts val="900"/>
              </a:spcBef>
              <a:spcAft>
                <a:spcPts val="900"/>
              </a:spcAft>
              <a:buFont typeface="+mj-lt"/>
              <a:buAutoNum type="alphaLcPeriod"/>
            </a:pPr>
            <a:r>
              <a:rPr lang="it-IT" sz="1800" b="1" u="sng" strike="noStrike" dirty="0">
                <a:effectLst/>
                <a:latin typeface="+mn-lt"/>
              </a:rPr>
              <a:t>Gravità del fatto</a:t>
            </a:r>
            <a:r>
              <a:rPr lang="it-IT" sz="1800" b="0" u="sng" strike="noStrike" dirty="0">
                <a:effectLst/>
                <a:latin typeface="+mn-lt"/>
              </a:rPr>
              <a:t> </a:t>
            </a:r>
            <a:r>
              <a:rPr lang="it-IT" sz="1800" b="0" u="none" strike="noStrike" dirty="0">
                <a:effectLst/>
                <a:latin typeface="+mn-lt"/>
              </a:rPr>
              <a:t>e grado di intenzionalità.</a:t>
            </a:r>
          </a:p>
          <a:p>
            <a:pPr marL="800100" marR="0" lvl="1" indent="-342900">
              <a:spcBef>
                <a:spcPts val="900"/>
              </a:spcBef>
              <a:spcAft>
                <a:spcPts val="900"/>
              </a:spcAft>
              <a:buFont typeface="+mj-lt"/>
              <a:buAutoNum type="alphaLcPeriod"/>
            </a:pPr>
            <a:r>
              <a:rPr lang="it-IT" sz="1800" b="1" u="sng" strike="noStrike" dirty="0">
                <a:effectLst/>
                <a:latin typeface="+mn-lt"/>
              </a:rPr>
              <a:t>Danno arrecato all'immagine </a:t>
            </a:r>
            <a:r>
              <a:rPr lang="it-IT" sz="1800" b="0" u="none" strike="noStrike" dirty="0">
                <a:effectLst/>
                <a:latin typeface="+mn-lt"/>
              </a:rPr>
              <a:t>o alle casse dell'amministrazione.</a:t>
            </a:r>
          </a:p>
          <a:p>
            <a:pPr marL="800100" marR="0" lvl="1" indent="-342900">
              <a:spcBef>
                <a:spcPts val="900"/>
              </a:spcBef>
              <a:spcAft>
                <a:spcPts val="900"/>
              </a:spcAft>
              <a:buFont typeface="+mj-lt"/>
              <a:buAutoNum type="alphaLcPeriod"/>
            </a:pPr>
            <a:r>
              <a:rPr lang="it-IT" sz="1800" b="1" u="sng" strike="noStrike" dirty="0">
                <a:effectLst/>
                <a:latin typeface="+mn-lt"/>
              </a:rPr>
              <a:t>Eventuale reiterazione </a:t>
            </a:r>
            <a:r>
              <a:rPr lang="it-IT" sz="1800" b="0" u="none" strike="noStrike" dirty="0">
                <a:effectLst/>
                <a:latin typeface="+mn-lt"/>
              </a:rPr>
              <a:t>del comportamento.</a:t>
            </a:r>
          </a:p>
          <a:p>
            <a:pPr marL="800100" marR="0" lvl="1" indent="-342900">
              <a:spcBef>
                <a:spcPts val="900"/>
              </a:spcBef>
              <a:spcAft>
                <a:spcPts val="900"/>
              </a:spcAft>
              <a:buFont typeface="+mj-lt"/>
              <a:buAutoNum type="alphaLcPeriod"/>
            </a:pPr>
            <a:r>
              <a:rPr lang="it-IT" sz="1800" b="1" u="sng" strike="noStrike" dirty="0">
                <a:effectLst/>
                <a:latin typeface="+mn-lt"/>
              </a:rPr>
              <a:t>Ruolo e responsabilità</a:t>
            </a:r>
            <a:r>
              <a:rPr lang="it-IT" sz="1800" b="0" u="sng" strike="noStrike" dirty="0">
                <a:effectLst/>
                <a:latin typeface="+mn-lt"/>
              </a:rPr>
              <a:t> </a:t>
            </a:r>
            <a:r>
              <a:rPr lang="it-IT" sz="1800" b="0" u="none" strike="noStrike" dirty="0">
                <a:effectLst/>
                <a:latin typeface="+mn-lt"/>
              </a:rPr>
              <a:t>del dipendente (per i dirigenti scolastic</a:t>
            </a:r>
            <a:r>
              <a:rPr lang="it-IT" dirty="0"/>
              <a:t>i</a:t>
            </a:r>
            <a:r>
              <a:rPr lang="it-IT" sz="1800" b="0" u="none" strike="noStrike" dirty="0">
                <a:effectLst/>
                <a:latin typeface="+mn-lt"/>
              </a:rPr>
              <a:t> la tolleranza è minore). </a:t>
            </a:r>
            <a:endParaRPr lang="it-IT" sz="1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2035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30. Principio conclusivo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8649" y="1799217"/>
            <a:ext cx="7991139" cy="246631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La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istituzionale</a:t>
            </a:r>
            <a:r>
              <a:rPr b="1" dirty="0"/>
              <a:t> </a:t>
            </a:r>
            <a:r>
              <a:rPr b="1" dirty="0" err="1"/>
              <a:t>efficace</a:t>
            </a:r>
            <a:r>
              <a:rPr b="1" dirty="0"/>
              <a:t> non è </a:t>
            </a:r>
            <a:r>
              <a:rPr b="1" dirty="0" err="1"/>
              <a:t>quella</a:t>
            </a:r>
            <a:r>
              <a:rPr b="1" dirty="0"/>
              <a:t> </a:t>
            </a:r>
            <a:r>
              <a:rPr b="1" dirty="0" err="1"/>
              <a:t>che</a:t>
            </a:r>
            <a:r>
              <a:rPr b="1" dirty="0"/>
              <a:t> </a:t>
            </a:r>
            <a:r>
              <a:rPr b="1" dirty="0" err="1"/>
              <a:t>comunica</a:t>
            </a:r>
            <a:r>
              <a:rPr b="1" dirty="0"/>
              <a:t> di </a:t>
            </a:r>
            <a:r>
              <a:rPr b="1" dirty="0" err="1"/>
              <a:t>più</a:t>
            </a:r>
            <a:r>
              <a:rPr b="1" dirty="0"/>
              <a:t>, ma </a:t>
            </a:r>
            <a:r>
              <a:rPr b="1" dirty="0" err="1"/>
              <a:t>quella</a:t>
            </a:r>
            <a:r>
              <a:rPr b="1" dirty="0"/>
              <a:t> </a:t>
            </a:r>
            <a:r>
              <a:rPr b="1" dirty="0" err="1"/>
              <a:t>che</a:t>
            </a:r>
            <a:r>
              <a:rPr b="1" dirty="0"/>
              <a:t> </a:t>
            </a:r>
            <a:r>
              <a:rPr b="1" dirty="0" err="1"/>
              <a:t>rende</a:t>
            </a:r>
            <a:r>
              <a:rPr b="1" dirty="0"/>
              <a:t> </a:t>
            </a:r>
            <a:r>
              <a:rPr b="1" dirty="0" err="1"/>
              <a:t>l’azione</a:t>
            </a:r>
            <a:r>
              <a:rPr b="1" dirty="0"/>
              <a:t> della </a:t>
            </a:r>
            <a:r>
              <a:rPr b="1" dirty="0" err="1"/>
              <a:t>scuola</a:t>
            </a:r>
            <a:r>
              <a:rPr b="1" dirty="0"/>
              <a:t> </a:t>
            </a:r>
            <a:r>
              <a:rPr b="1" dirty="0" err="1"/>
              <a:t>più</a:t>
            </a:r>
            <a:r>
              <a:rPr b="1" dirty="0"/>
              <a:t> </a:t>
            </a:r>
            <a:r>
              <a:rPr b="1" dirty="0" err="1"/>
              <a:t>comprensibile</a:t>
            </a:r>
            <a:r>
              <a:rPr b="1" dirty="0"/>
              <a:t>, </a:t>
            </a:r>
            <a:r>
              <a:rPr b="1" dirty="0" err="1"/>
              <a:t>verificabile</a:t>
            </a:r>
            <a:r>
              <a:rPr b="1" dirty="0"/>
              <a:t> e </a:t>
            </a:r>
            <a:r>
              <a:rPr b="1" dirty="0" err="1"/>
              <a:t>accessibile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 err="1"/>
              <a:t>Legalità</a:t>
            </a:r>
            <a:r>
              <a:rPr b="1" dirty="0"/>
              <a:t> e </a:t>
            </a:r>
            <a:r>
              <a:rPr b="1" dirty="0" err="1"/>
              <a:t>chiarezza</a:t>
            </a:r>
            <a:r>
              <a:rPr b="1" dirty="0"/>
              <a:t> non </a:t>
            </a:r>
            <a:r>
              <a:rPr b="1" dirty="0" err="1"/>
              <a:t>sono</a:t>
            </a:r>
            <a:r>
              <a:rPr b="1" dirty="0"/>
              <a:t> alternative: la forma </a:t>
            </a:r>
            <a:r>
              <a:rPr b="1" dirty="0" err="1"/>
              <a:t>comunicativa</a:t>
            </a:r>
            <a:r>
              <a:rPr b="1" dirty="0"/>
              <a:t> </a:t>
            </a:r>
            <a:r>
              <a:rPr b="1" dirty="0" err="1"/>
              <a:t>deve</a:t>
            </a:r>
            <a:r>
              <a:rPr b="1" dirty="0"/>
              <a:t> </a:t>
            </a:r>
            <a:r>
              <a:rPr b="1" dirty="0" err="1"/>
              <a:t>rendere</a:t>
            </a:r>
            <a:r>
              <a:rPr b="1" dirty="0"/>
              <a:t> </a:t>
            </a:r>
            <a:r>
              <a:rPr b="1" dirty="0" err="1"/>
              <a:t>leggibile</a:t>
            </a:r>
            <a:r>
              <a:rPr b="1" dirty="0"/>
              <a:t> la </a:t>
            </a:r>
            <a:r>
              <a:rPr b="1" dirty="0" err="1"/>
              <a:t>correttezza</a:t>
            </a:r>
            <a:r>
              <a:rPr b="1" dirty="0"/>
              <a:t> </a:t>
            </a:r>
            <a:r>
              <a:rPr b="1" dirty="0" err="1"/>
              <a:t>dell’azione</a:t>
            </a:r>
            <a:r>
              <a:rPr b="1" dirty="0"/>
              <a:t> </a:t>
            </a:r>
            <a:r>
              <a:rPr b="1" dirty="0" err="1"/>
              <a:t>amministrativa</a:t>
            </a:r>
            <a:r>
              <a:rPr b="1" dirty="0"/>
              <a:t>.</a:t>
            </a:r>
          </a:p>
          <a:p>
            <a:pPr>
              <a:spcAft>
                <a:spcPts val="1000"/>
              </a:spcAft>
              <a:defRPr sz="2000" b="0">
                <a:solidFill>
                  <a:srgbClr val="262D32"/>
                </a:solidFill>
                <a:latin typeface="Aptos"/>
              </a:defRPr>
            </a:pPr>
            <a:r>
              <a:rPr b="1" dirty="0"/>
              <a:t>Per la </a:t>
            </a:r>
            <a:r>
              <a:rPr b="1" dirty="0" err="1"/>
              <a:t>scuola</a:t>
            </a:r>
            <a:r>
              <a:rPr b="1" dirty="0"/>
              <a:t>: </a:t>
            </a:r>
            <a:r>
              <a:rPr b="1" dirty="0" err="1"/>
              <a:t>una</a:t>
            </a:r>
            <a:r>
              <a:rPr b="1" dirty="0"/>
              <a:t> </a:t>
            </a:r>
            <a:r>
              <a:rPr b="1" dirty="0" err="1"/>
              <a:t>comunicazione</a:t>
            </a:r>
            <a:r>
              <a:rPr b="1" dirty="0"/>
              <a:t> </a:t>
            </a:r>
            <a:r>
              <a:rPr b="1" dirty="0" err="1"/>
              <a:t>coerente</a:t>
            </a:r>
            <a:r>
              <a:rPr b="1" dirty="0"/>
              <a:t> è </a:t>
            </a:r>
            <a:r>
              <a:rPr b="1" dirty="0" err="1"/>
              <a:t>parte</a:t>
            </a:r>
            <a:r>
              <a:rPr b="1" dirty="0"/>
              <a:t> della </a:t>
            </a:r>
            <a:r>
              <a:rPr b="1" dirty="0" err="1"/>
              <a:t>qualità</a:t>
            </a:r>
            <a:r>
              <a:rPr b="1" dirty="0"/>
              <a:t> del </a:t>
            </a:r>
            <a:r>
              <a:rPr b="1" dirty="0" err="1"/>
              <a:t>servizio</a:t>
            </a:r>
            <a:r>
              <a:rPr b="1" dirty="0"/>
              <a:t> </a:t>
            </a:r>
            <a:r>
              <a:rPr b="1" dirty="0" err="1"/>
              <a:t>pubblico</a:t>
            </a:r>
            <a:r>
              <a:rPr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Comunicazione istituzionale nella scuola •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2700" b="1">
                <a:solidFill>
                  <a:srgbClr val="163448"/>
                </a:solidFill>
                <a:latin typeface="Aptos Display"/>
              </a:defRPr>
            </a:pPr>
            <a:r>
              <a:t>31. Riferimenti normativi e istituzionali essenziali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1663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Costituzione italiana, artt. 3, 21, 97.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L. 7 agosto 1990, n. 241 — procedimento amministrativo e accesso.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DPR 8 marzo 1999, n. 275 — autonomia delle istituzioni scolastiche.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L. 7 giugno 2000, n. 150 — informazione e comunicazione delle PA.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D.Lgs. 7 marzo 2005, n. 82 — Codice dell’amministrazione digitale.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L. 9 gennaio 2004, n. 4 — accessibilità.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D.Lgs. 14 marzo 2013, n. 33 — trasparenza e accesso civico.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Reg. (UE) 2016/679 e D.Lgs. 196/2003, come modificato dal D.Lgs. 101/2018 — protezione dati.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DPR 16 aprile 2013, n. 62, come modificato dal DPR 13 giugno 2023, n. 81 — codice di comportamento.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AgID, Linee guida di design per i siti internet e i servizi digitali della PA, Determinazione n. 224/2022.</a:t>
            </a:r>
          </a:p>
          <a:p>
            <a:pPr>
              <a:spcAft>
                <a:spcPts val="1000"/>
              </a:spcAft>
              <a:defRPr sz="1500" b="0">
                <a:solidFill>
                  <a:srgbClr val="262D32"/>
                </a:solidFill>
                <a:latin typeface="Aptos"/>
              </a:defRPr>
            </a:pPr>
            <a:r>
              <a:t>Garante per la protezione dei dati personali, provvedimento 17 aprile 2026, doc. web 10257291.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0972"/>
          </a:xfrm>
          <a:prstGeom prst="rect">
            <a:avLst/>
          </a:prstGeom>
          <a:solidFill>
            <a:srgbClr val="DAE7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6248"/>
            <a:ext cx="10241280" cy="201168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>
              <a:defRPr sz="750">
                <a:solidFill>
                  <a:srgbClr val="697378"/>
                </a:solidFill>
                <a:latin typeface="Aptos"/>
              </a:defRPr>
            </a:pPr>
            <a:r>
              <a:t>Fonti ufficiali: Normattiva • AgID • Garante per la protezione dei dati personali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9672"/>
            <a:ext cx="457200" cy="228600"/>
          </a:xfrm>
          <a:prstGeom prst="rect">
            <a:avLst/>
          </a:prstGeom>
          <a:noFill/>
        </p:spPr>
        <p:txBody>
          <a:bodyPr wrap="none" lIns="45720" tIns="27432" rIns="45720" bIns="27432">
            <a:spAutoFit/>
          </a:bodyPr>
          <a:lstStyle/>
          <a:p>
            <a:pPr algn="r">
              <a:defRPr sz="900">
                <a:solidFill>
                  <a:srgbClr val="697378"/>
                </a:solidFill>
                <a:latin typeface="Aptos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xmlns="" id="{150283C9-0114-8D25-DDD6-F310EBB651E1}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5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/>
            <a:endParaRPr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73DDB8C3-1C54-D312-C1D6-D0EAB876E4D0}"/>
              </a:ext>
            </a:extLst>
          </p:cNvPr>
          <p:cNvSpPr txBox="1"/>
          <p:nvPr/>
        </p:nvSpPr>
        <p:spPr>
          <a:xfrm>
            <a:off x="7539318" y="4338918"/>
            <a:ext cx="294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i="1" dirty="0">
                <a:solidFill>
                  <a:schemeClr val="accent1">
                    <a:lumMod val="75000"/>
                  </a:schemeClr>
                </a:solidFill>
              </a:rPr>
              <a:t>Grazie a tutti</a:t>
            </a:r>
          </a:p>
        </p:txBody>
      </p:sp>
    </p:spTree>
    <p:extLst>
      <p:ext uri="{BB962C8B-B14F-4D97-AF65-F5344CB8AC3E}">
        <p14:creationId xmlns:p14="http://schemas.microsoft.com/office/powerpoint/2010/main" xmlns="" val="1435604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2432</Words>
  <Application>Microsoft Office PowerPoint</Application>
  <PresentationFormat>Personalizzato</PresentationFormat>
  <Paragraphs>255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Laura</dc:creator>
  <dc:description>generated using python-pptx</dc:description>
  <cp:lastModifiedBy>Serena</cp:lastModifiedBy>
  <cp:revision>5</cp:revision>
  <dcterms:created xsi:type="dcterms:W3CDTF">2013-01-27T09:14:16Z</dcterms:created>
  <dcterms:modified xsi:type="dcterms:W3CDTF">2026-10-10T09:48:56Z</dcterms:modified>
</cp:coreProperties>
</file>